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6"/>
  </p:notesMasterIdLst>
  <p:sldIdLst>
    <p:sldId id="295" r:id="rId3"/>
    <p:sldId id="300" r:id="rId4"/>
    <p:sldId id="259" r:id="rId5"/>
    <p:sldId id="260" r:id="rId6"/>
    <p:sldId id="261" r:id="rId7"/>
    <p:sldId id="257" r:id="rId8"/>
    <p:sldId id="297" r:id="rId9"/>
    <p:sldId id="298" r:id="rId10"/>
    <p:sldId id="299" r:id="rId11"/>
    <p:sldId id="301" r:id="rId12"/>
    <p:sldId id="302" r:id="rId13"/>
    <p:sldId id="303" r:id="rId14"/>
    <p:sldId id="30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21" initials="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B22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57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8E41E-E4BE-46FA-BF0F-BD552FEC66BD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C109F-ED6B-4570-A563-5EAE9ACD1F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5553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800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2800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2800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0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0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0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0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1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2801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1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2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3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2803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3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4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5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2805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5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6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806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2806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806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806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806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sp>
        <p:nvSpPr>
          <p:cNvPr id="12806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2806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2806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D985DE1-3CC0-42E9-9503-E06C90FA7B5E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806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2807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DF7F0F-4C76-42AB-8682-6846B506D0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5786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D3155D-2B68-4D7C-851F-DE857C3C3707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5AD40-F26C-4FD8-8B0D-E8FF31E2620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660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F25D7-6F53-4514-B2BD-4F36C0E993CD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E68ED-A6A6-4C04-AB7F-7E6B2696757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741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A5F427B-4050-4A92-A221-13287A638234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224172E-521A-4CEF-A7D2-780B4CD7F6B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1556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7B8E182-BC40-414B-A473-511A013DD686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04F57C-BDFA-4D00-A3A2-60651D0650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0125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1288599242_matematika_carica_nau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8" y="1"/>
            <a:ext cx="9144000" cy="685431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contourW="12700">
            <a:bevelT w="165100" prst="coolSlant"/>
            <a:contourClr>
              <a:schemeClr val="accent3">
                <a:lumMod val="50000"/>
              </a:schemeClr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1470025"/>
          </a:xfrm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 b="1">
                <a:solidFill>
                  <a:srgbClr val="006600"/>
                </a:solidFill>
                <a:latin typeface="Georg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437112"/>
            <a:ext cx="4528592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58939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0a2446eea378dac32a93eb6b7116220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5" y="12092"/>
            <a:ext cx="9132195" cy="685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12700" contourW="12700">
            <a:bevelT/>
            <a:contourClr>
              <a:schemeClr val="tx1">
                <a:lumMod val="50000"/>
                <a:lumOff val="50000"/>
              </a:schemeClr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 rot="19571671">
            <a:off x="7945438" y="6315075"/>
            <a:ext cx="12430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srgbClr val="7F7F7F"/>
                </a:solidFill>
                <a:latin typeface="Georgia" pitchFamily="18" charset="0"/>
                <a:cs typeface="Arial" charset="0"/>
              </a:rPr>
              <a:t>shpuntova.ucoz.ru</a:t>
            </a:r>
            <a:endParaRPr lang="ru-RU" sz="800" b="1">
              <a:solidFill>
                <a:srgbClr val="7F7F7F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189" y="1340768"/>
            <a:ext cx="8229600" cy="86895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7931224" cy="432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831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34AEF2-BC9A-4998-A477-553779D1CBC9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12872-4391-439E-9D33-6DAC4E6CA8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503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45492-F539-41B4-B08D-98D0DF7E1461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3345-1F1E-46B9-B265-2E10D63B5F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81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1EDADB-D5D2-479D-ADFD-9E153C9E667F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29E5D-4649-443B-9BF2-ADC63C90A45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069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619455-ECA1-471C-BC1B-C2F639598124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2BD32-CEB9-4A96-9A86-7732A4A5CC1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885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E35D8D-7E03-4016-BB60-6A0BC85447EB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BA30B-0DBD-405A-BDE1-E28B192A074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337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5A9403-086D-4269-926C-965ECE8E12AF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27E00-7184-4213-8758-FB1EB65FE60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58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59B15-76F4-427E-9481-CC792D5E07A6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AA5E6-4A0B-4EAB-91B3-716E25CDE8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192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7A3ED6-B80C-49F8-8291-F8874C822EE1}" type="datetimeFigureOut">
              <a:rPr lang="ru-RU">
                <a:solidFill>
                  <a:srgbClr val="000000"/>
                </a:solidFill>
              </a:rPr>
              <a:pPr/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95CE2-3238-4F49-9102-2624E741789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17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2697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2698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2698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2698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8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8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8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8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8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8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8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699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2699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9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0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701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2701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1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2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703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2703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3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3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3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3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3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3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2703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2703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704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704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704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sp>
        <p:nvSpPr>
          <p:cNvPr id="12704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704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704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BC57C4-220E-4086-8CC4-DE2429639D31}" type="datetimeFigureOut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08.06.2017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704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2704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E056247-3721-4275-B7E1-C011AB1AE16D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264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6807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6600"/>
          </a:solidFill>
          <a:latin typeface="Georg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i="1" kern="1200">
          <a:solidFill>
            <a:srgbClr val="00B05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i="1" kern="1200">
          <a:solidFill>
            <a:srgbClr val="00B05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i="1" kern="1200">
          <a:solidFill>
            <a:srgbClr val="00B05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i="1" kern="1200">
          <a:solidFill>
            <a:srgbClr val="00B05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i="1" kern="1200">
          <a:solidFill>
            <a:srgbClr val="00B05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2;&#1087;&#1089;&#1099;&#1088;&#1084;&#1072;%201.doc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4" Type="http://schemas.openxmlformats.org/officeDocument/2006/relationships/hyperlink" Target="&#1090;&#1072;&#1087;&#1089;&#1099;&#1088;&#1084;&#1072;%202.doc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https://encrypted-tbn0.gstatic.com/images?q=tbn:ANd9GcQsETBrDqJgaqLZr-XEcy-yC4J7D6JRWTXCX9SHRAaJigvB44qr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928670"/>
            <a:ext cx="8229600" cy="4429156"/>
          </a:xfrm>
        </p:spPr>
        <p:txBody>
          <a:bodyPr/>
          <a:lstStyle/>
          <a:p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0070C0"/>
                </a:solidFill>
                <a:effectLst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</a:rPr>
            </a:br>
            <a:r>
              <a:rPr lang="kk-KZ" sz="2400" b="1" dirty="0" smtClean="0">
                <a:solidFill>
                  <a:srgbClr val="FF0000"/>
                </a:solidFill>
                <a:effectLst/>
              </a:rPr>
              <a:t>Ақмола облысы</a:t>
            </a:r>
            <a:br>
              <a:rPr lang="kk-KZ" sz="2400" b="1" dirty="0" smtClean="0">
                <a:solidFill>
                  <a:srgbClr val="FF0000"/>
                </a:solidFill>
                <a:effectLst/>
              </a:rPr>
            </a:br>
            <a:r>
              <a:rPr lang="kk-KZ" sz="2400" b="1" dirty="0" smtClean="0">
                <a:solidFill>
                  <a:srgbClr val="FF0000"/>
                </a:solidFill>
                <a:effectLst/>
              </a:rPr>
              <a:t>Жарқайың ауданының</a:t>
            </a:r>
            <a:br>
              <a:rPr lang="kk-KZ" sz="2400" b="1" dirty="0" smtClean="0">
                <a:solidFill>
                  <a:srgbClr val="FF0000"/>
                </a:solidFill>
                <a:effectLst/>
              </a:rPr>
            </a:br>
            <a:r>
              <a:rPr lang="kk-KZ" sz="2400" b="1" dirty="0" smtClean="0">
                <a:solidFill>
                  <a:srgbClr val="FF0000"/>
                </a:solidFill>
                <a:effectLst/>
              </a:rPr>
              <a:t>Нахимов негізгі мектебінің</a:t>
            </a:r>
            <a:br>
              <a:rPr lang="kk-KZ" sz="2400" b="1" dirty="0" smtClean="0">
                <a:solidFill>
                  <a:srgbClr val="FF0000"/>
                </a:solidFill>
                <a:effectLst/>
              </a:rPr>
            </a:br>
            <a:r>
              <a:rPr lang="kk-KZ" sz="2400" b="1" dirty="0" smtClean="0">
                <a:solidFill>
                  <a:srgbClr val="FF0000"/>
                </a:solidFill>
                <a:effectLst/>
              </a:rPr>
              <a:t>қазақ тілі мен әдебиеті пәнінің мұғалімі</a:t>
            </a:r>
            <a:br>
              <a:rPr lang="kk-KZ" sz="2400" b="1" dirty="0" smtClean="0">
                <a:solidFill>
                  <a:srgbClr val="FF0000"/>
                </a:solidFill>
                <a:effectLst/>
              </a:rPr>
            </a:br>
            <a:r>
              <a:rPr lang="kk-KZ" sz="2400" b="1" dirty="0" smtClean="0">
                <a:solidFill>
                  <a:srgbClr val="FF0000"/>
                </a:solidFill>
                <a:effectLst/>
              </a:rPr>
              <a:t>Асылбекова Ләззат Жанбыршинова</a:t>
            </a:r>
            <a:r>
              <a:rPr lang="kk-KZ" sz="2400" b="1" dirty="0" smtClean="0">
                <a:solidFill>
                  <a:srgbClr val="FF0000"/>
                </a:solidFill>
              </a:rPr>
              <a:t/>
            </a:r>
            <a:br>
              <a:rPr lang="kk-KZ" sz="2400" b="1" dirty="0" smtClean="0">
                <a:solidFill>
                  <a:srgbClr val="FF0000"/>
                </a:solidFill>
              </a:rPr>
            </a:br>
            <a:r>
              <a:rPr lang="kk-KZ" sz="2400" b="1" dirty="0" smtClean="0">
                <a:solidFill>
                  <a:srgbClr val="FF0000"/>
                </a:solidFill>
              </a:rPr>
              <a:t/>
            </a:r>
            <a:br>
              <a:rPr lang="kk-KZ" sz="2400" b="1" dirty="0" smtClean="0">
                <a:solidFill>
                  <a:srgbClr val="FF0000"/>
                </a:solidFill>
              </a:rPr>
            </a:br>
            <a:r>
              <a:rPr lang="kk-KZ" sz="2400" b="1" dirty="0" smtClean="0">
                <a:solidFill>
                  <a:srgbClr val="FF0000"/>
                </a:solidFill>
              </a:rPr>
              <a:t/>
            </a:r>
            <a:br>
              <a:rPr lang="kk-KZ" sz="2400" b="1" dirty="0" smtClean="0">
                <a:solidFill>
                  <a:srgbClr val="FF0000"/>
                </a:solidFill>
              </a:rPr>
            </a:br>
            <a:r>
              <a:rPr lang="kk-KZ" sz="2800" b="1" dirty="0" smtClean="0">
                <a:solidFill>
                  <a:schemeClr val="tx1"/>
                </a:solidFill>
              </a:rPr>
              <a:t/>
            </a:r>
            <a:br>
              <a:rPr lang="kk-KZ" sz="2800" b="1" dirty="0" smtClean="0">
                <a:solidFill>
                  <a:schemeClr val="tx1"/>
                </a:solidFill>
              </a:rPr>
            </a:b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714356"/>
            <a:ext cx="7715304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 action="ppaction://hlinkfile"/>
              </a:rPr>
              <a:t>-тапсырма</a:t>
            </a: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ЖЖ. Салыстырмалы</a:t>
            </a:r>
            <a:r>
              <a:rPr kumimoji="0" lang="kk-KZ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Топпен жұмыс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Орыс тілі сабағы. Анфиса Михайловна Пушкиннің «Қысқы кешін» жатқа сұрап жатқан кезі. Осы үзіндіні оқи отырып, Жантас пен Қожаға және оқушыға салыстырмалы мінездеме беріңдер</a:t>
            </a:r>
            <a:r>
              <a:rPr kumimoji="0" lang="kk-K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2571744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hlinkClick r:id="rId4" action="ppaction://hlinkfile"/>
            </a:endParaRPr>
          </a:p>
          <a:p>
            <a:r>
              <a:rPr lang="kk-KZ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2-тапсырма</a:t>
            </a:r>
            <a:r>
              <a:rPr lang="kk-KZ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: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Беріген үзінділер арқылы кейіпкерді анықтаңыз және өз сөзіңмен кейіпкердің образына көзқарасыңызды білдіріңіз. (Жұппен жұмыс )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0888"/>
            <a:ext cx="8229600" cy="1865368"/>
          </a:xfrm>
        </p:spPr>
        <p:txBody>
          <a:bodyPr/>
          <a:lstStyle/>
          <a:p>
            <a:r>
              <a:rPr lang="kk-KZ" sz="4000" dirty="0" smtClean="0">
                <a:solidFill>
                  <a:srgbClr val="0033CC"/>
                </a:solidFill>
              </a:rPr>
              <a:t> </a:t>
            </a:r>
            <a:endParaRPr lang="ru-RU" sz="4000" dirty="0">
              <a:solidFill>
                <a:srgbClr val="0033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1214422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2357430"/>
          <a:ext cx="7572428" cy="1714512"/>
        </p:xfrm>
        <a:graphic>
          <a:graphicData uri="http://schemas.openxmlformats.org/drawingml/2006/table">
            <a:tbl>
              <a:tblPr/>
              <a:tblGrid>
                <a:gridCol w="2595195"/>
                <a:gridCol w="2595193"/>
                <a:gridCol w="2382040"/>
              </a:tblGrid>
              <a:tr h="642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«Білемін»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«Білдім»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«Білгім келеді»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71472" y="1042974"/>
            <a:ext cx="792961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Рефлексия: «Білемін», «Білдім», «Білгім келеді»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Оқушылар өздерінің не ұққанын, нені білгісі келетінін,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білетінін жазады.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0888"/>
            <a:ext cx="8229600" cy="1139825"/>
          </a:xfrm>
        </p:spPr>
        <p:txBody>
          <a:bodyPr/>
          <a:lstStyle/>
          <a:p>
            <a:r>
              <a:rPr lang="kk-KZ" sz="4000" dirty="0" smtClean="0">
                <a:solidFill>
                  <a:srgbClr val="0033CC"/>
                </a:solidFill>
              </a:rPr>
              <a:t> </a:t>
            </a:r>
            <a:endParaRPr lang="ru-RU" sz="4000" dirty="0">
              <a:solidFill>
                <a:srgbClr val="0033CC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71472" y="714357"/>
            <a:ext cx="735811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Үйге тапсырма</a:t>
            </a:r>
            <a:r>
              <a:rPr kumimoji="0" lang="kk-KZ" sz="2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Шығарманың  3 бөлімін оқу. Әр оқушы өзінің есімі туралы мәлімет жинап келу.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Өз басыңыздан қандай қызықты оқиға өтті.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Қызықты оқиға жазып келу.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0888"/>
            <a:ext cx="8229600" cy="1139825"/>
          </a:xfrm>
        </p:spPr>
        <p:txBody>
          <a:bodyPr/>
          <a:lstStyle/>
          <a:p>
            <a:r>
              <a:rPr lang="kk-KZ" sz="4000" dirty="0" smtClean="0">
                <a:solidFill>
                  <a:srgbClr val="0033CC"/>
                </a:solidFill>
              </a:rPr>
              <a:t> </a:t>
            </a:r>
            <a:endParaRPr lang="ru-RU" sz="4000" dirty="0">
              <a:solidFill>
                <a:srgbClr val="0033CC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71472" y="714357"/>
            <a:ext cx="73581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143116"/>
            <a:ext cx="621510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Назарларыңызға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b="1" dirty="0">
              <a:solidFill>
                <a:srgbClr val="FF0000"/>
              </a:solidFill>
              <a:latin typeface="Georgi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928670"/>
            <a:ext cx="8229600" cy="4429156"/>
          </a:xfrm>
        </p:spPr>
        <p:txBody>
          <a:bodyPr/>
          <a:lstStyle/>
          <a:p>
            <a:pPr algn="l"/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800" b="1" dirty="0" smtClean="0">
                <a:solidFill>
                  <a:schemeClr val="tx1"/>
                </a:solidFill>
              </a:rPr>
              <a:t/>
            </a:r>
            <a:br>
              <a:rPr lang="kk-KZ" sz="2800" b="1" dirty="0" smtClean="0">
                <a:solidFill>
                  <a:schemeClr val="tx1"/>
                </a:solidFill>
              </a:rPr>
            </a:br>
            <a:r>
              <a:rPr lang="kk-KZ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Бөлім: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Адамгершілік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асыл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қасиет.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kk-K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Б.Соқпақбаев. "Менің атым Қожа" повесінен үзінді. Дайындықсыз келген бір </a:t>
            </a:r>
            <a: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сәт</a:t>
            </a:r>
            <a:b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сабақ арқылы жүзеге асатын оқу мақсаттары:</a:t>
            </a:r>
            <a:r>
              <a:rPr lang="kk-KZ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5Т/Ж</a:t>
            </a:r>
            <a:r>
              <a:rPr lang="kk-KZ" sz="2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Әдеби шығарманың тақырыбы мен идеясын анықтау.                                                                                                                         </a:t>
            </a:r>
            <a:b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 Т/Ж 3 Көркем шығармадағы кейіпкерлер портреті мен</a:t>
            </a:r>
            <a:b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іс – әрекеті арқылы образын ашу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r>
              <a:rPr lang="kk-KZ" sz="2400" b="1" dirty="0" smtClean="0">
                <a:solidFill>
                  <a:schemeClr val="tx1"/>
                </a:solidFill>
              </a:rPr>
              <a:t/>
            </a:r>
            <a:br>
              <a:rPr lang="kk-KZ" sz="2400" b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32451" y="1628800"/>
            <a:ext cx="73808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</a:rPr>
              <a:t>	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14290"/>
          <a:ext cx="8501122" cy="5310451"/>
        </p:xfrm>
        <a:graphic>
          <a:graphicData uri="http://schemas.openxmlformats.org/drawingml/2006/table">
            <a:tbl>
              <a:tblPr/>
              <a:tblGrid>
                <a:gridCol w="1816479"/>
                <a:gridCol w="6684643"/>
              </a:tblGrid>
              <a:tr h="1249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Сараланған сабақ 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мақсаты: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endParaRPr lang="kk-KZ" sz="2400" b="1" dirty="0" smtClean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Барлық </a:t>
                      </a: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оқушылар орындай алады: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629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Оқу арқылы, әңгіменің мазмұнын түсінеді.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 Кейіпкерлер портретін тауып мінездеме бере алады.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Оқушылардың көпшілігі орындай алады: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9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Шығармадағы негізгі ойды өз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сөзімен</a:t>
                      </a:r>
                      <a:r>
                        <a:rPr lang="kk-KZ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әңгімелеп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kk-KZ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мазмұны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бойынша сұрақтарға жауап береді.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Кейбір оқушылар орындай алады: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9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Шығарманың тақырыбы мен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идеясын</a:t>
                      </a:r>
                      <a:r>
                        <a:rPr lang="kk-KZ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анықтайды,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кейіпкердің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портреті мен іс-әрекеті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арқылы</a:t>
                      </a:r>
                      <a:r>
                        <a:rPr lang="kk-KZ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образын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аша алады.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8164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500042"/>
          <a:ext cx="8143932" cy="4786346"/>
        </p:xfrm>
        <a:graphic>
          <a:graphicData uri="http://schemas.openxmlformats.org/drawingml/2006/table">
            <a:tbl>
              <a:tblPr/>
              <a:tblGrid>
                <a:gridCol w="2221073"/>
                <a:gridCol w="5922859"/>
              </a:tblGrid>
              <a:tr h="2940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endParaRPr lang="kk-KZ" sz="2400" b="1" dirty="0" smtClean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Бағалау критерийлері: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kk-KZ" sz="2400" b="0" dirty="0">
                          <a:latin typeface="Times New Roman"/>
                          <a:ea typeface="Times New Roman"/>
                          <a:cs typeface="Times New Roman"/>
                        </a:rPr>
                        <a:t>. Шығарманың тақырыбы мен идеясын түсінеді. Кейіпкер мінезін ашады және өз бойындағы мінездерімен салыстырады.                                                                                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0" dirty="0">
                          <a:latin typeface="Times New Roman"/>
                          <a:ea typeface="Times New Roman"/>
                          <a:cs typeface="Times New Roman"/>
                        </a:rPr>
                        <a:t> 2. Көркем шығармадағы кейіпкердің портреті мен іс-әрекетін анықтайды және өз көзқарасын білдіреді.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Ойлау 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дағдылары: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endParaRPr lang="kk-KZ" sz="2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Білу, Түсіну</a:t>
                      </a:r>
                      <a:r>
                        <a:rPr lang="kk-KZ" sz="2400" b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kk-KZ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Қолдану, Талдау</a:t>
                      </a:r>
                      <a:r>
                        <a:rPr lang="kk-KZ" sz="2400" b="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8164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8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70448" y="836712"/>
            <a:ext cx="1847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endParaRPr kumimoji="0" lang="ru-RU" sz="4800" b="1" i="1" u="none" strike="noStrike" kern="10" cap="none" spc="0" normalizeH="0" baseline="0" noProof="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772816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561595"/>
          <a:ext cx="7643866" cy="5463903"/>
        </p:xfrm>
        <a:graphic>
          <a:graphicData uri="http://schemas.openxmlformats.org/drawingml/2006/table">
            <a:tbl>
              <a:tblPr/>
              <a:tblGrid>
                <a:gridCol w="1357322"/>
                <a:gridCol w="6286544"/>
              </a:tblGrid>
              <a:tr h="608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Тілдік 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мақсат: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endParaRPr lang="kk-KZ" sz="2400" b="1" dirty="0" smtClean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Оқушылар </a:t>
                      </a:r>
                      <a:r>
                        <a:rPr lang="kk-KZ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орындай алады: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26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оқушыларды пікірталас, диалогтерге қатыстыру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толық жауап</a:t>
                      </a:r>
                      <a:r>
                        <a:rPr lang="kk-KZ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беруге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ынталандыру, білу деңгейіндегі сұрақтармен шектелмеу, пікірталас тиімді болуы үшін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өз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білімін қолдануға түрткі болу,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диалогке қатыса алуы үшін қажетті лексикалық қормен қамтамасыз ету); </a:t>
                      </a:r>
                      <a:endParaRPr lang="kk-KZ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Пәнге қатысты сөздік қор мен терминдер: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алфавит 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хикаят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ағаттық, портрет,мінездеме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013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0888"/>
            <a:ext cx="8229600" cy="1139825"/>
          </a:xfrm>
        </p:spPr>
        <p:txBody>
          <a:bodyPr/>
          <a:lstStyle/>
          <a:p>
            <a:r>
              <a:rPr lang="kk-KZ" sz="4000" dirty="0" smtClean="0">
                <a:solidFill>
                  <a:srgbClr val="0033CC"/>
                </a:solidFill>
              </a:rPr>
              <a:t> </a:t>
            </a:r>
            <a:endParaRPr lang="ru-RU" sz="4000" dirty="0">
              <a:solidFill>
                <a:srgbClr val="0033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642919"/>
          <a:ext cx="7858180" cy="4714908"/>
        </p:xfrm>
        <a:graphic>
          <a:graphicData uri="http://schemas.openxmlformats.org/drawingml/2006/table">
            <a:tbl>
              <a:tblPr/>
              <a:tblGrid>
                <a:gridCol w="7858180"/>
              </a:tblGrid>
              <a:tr h="823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Диалог </a:t>
                      </a: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құруға/шығарма жазуға арналған </a:t>
                      </a:r>
                      <a:endParaRPr lang="kk-KZ" sz="2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пайдалы </a:t>
                      </a: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тіркестер: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Мұрнын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уқалау, тырп-тырп басу, тақтаға шығу, </a:t>
                      </a:r>
                      <a:endParaRPr lang="kk-KZ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жаттап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келу, күліп жіберу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Талқылауға арналған сұрақтар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Кейіпкер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Қожаның өмірі жайындағы ішкі толғанысы жеткіншек ұрпақты тәрбиелеуде маңызды роль атқарады деп есептеймін,өйткені ... ...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Ишара: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Масқара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! Сұрай қалса,масқара болдым-ау!- </a:t>
                      </a:r>
                      <a:endParaRPr lang="kk-KZ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ұялу,</a:t>
                      </a:r>
                      <a:r>
                        <a:rPr lang="kk-KZ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қысылу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0888"/>
            <a:ext cx="8229600" cy="1139825"/>
          </a:xfrm>
        </p:spPr>
        <p:txBody>
          <a:bodyPr/>
          <a:lstStyle/>
          <a:p>
            <a:r>
              <a:rPr lang="kk-KZ" sz="4000" dirty="0" smtClean="0">
                <a:solidFill>
                  <a:srgbClr val="0033CC"/>
                </a:solidFill>
              </a:rPr>
              <a:t> </a:t>
            </a:r>
            <a:endParaRPr lang="ru-RU" sz="4000" dirty="0">
              <a:solidFill>
                <a:srgbClr val="0033CC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500042"/>
          <a:ext cx="8001056" cy="4739055"/>
        </p:xfrm>
        <a:graphic>
          <a:graphicData uri="http://schemas.openxmlformats.org/drawingml/2006/table">
            <a:tbl>
              <a:tblPr/>
              <a:tblGrid>
                <a:gridCol w="1785950"/>
                <a:gridCol w="6215106"/>
              </a:tblGrid>
              <a:tr h="2286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Құндылық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тарға баулу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Туған жеріміздің тарихында бірнеше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мыңжылдықтары</a:t>
                      </a:r>
                      <a:r>
                        <a:rPr lang="kk-KZ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мен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ата- бабаларымыздың ұлы істері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сақталған.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ірлікті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сақтап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,қазақтар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бірегей мәдени- өркениеттік одаққа, ортақ тілге  және дәстүрге ие халық ретінде сақтап қалады.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Пәнаралық 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байланыс: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Қазақ тілі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тарих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1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Тақырып бойынша алдыңғы білім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«Менің атым Қожа» повесінен үзінді. Алғашқы таныстық.Алдыңғы сабақта Қожа мен сынып жетекшісі дүкенде танысса,кейін </a:t>
                      </a: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мектепке </a:t>
                      </a:r>
                      <a:r>
                        <a:rPr lang="kk-KZ" sz="2400" dirty="0">
                          <a:latin typeface="Times New Roman"/>
                          <a:ea typeface="Times New Roman"/>
                          <a:cs typeface="Times New Roman"/>
                        </a:rPr>
                        <a:t>келгенде танысады.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0888"/>
            <a:ext cx="8229600" cy="1139825"/>
          </a:xfrm>
        </p:spPr>
        <p:txBody>
          <a:bodyPr/>
          <a:lstStyle/>
          <a:p>
            <a:r>
              <a:rPr lang="kk-KZ" sz="4000" dirty="0" smtClean="0">
                <a:solidFill>
                  <a:srgbClr val="0033CC"/>
                </a:solidFill>
              </a:rPr>
              <a:t> </a:t>
            </a:r>
            <a:endParaRPr lang="ru-RU" sz="4000" dirty="0">
              <a:solidFill>
                <a:srgbClr val="0033CC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571480"/>
          <a:ext cx="8143932" cy="5286412"/>
        </p:xfrm>
        <a:graphic>
          <a:graphicData uri="http://schemas.openxmlformats.org/drawingml/2006/table">
            <a:tbl>
              <a:tblPr/>
              <a:tblGrid>
                <a:gridCol w="1810066"/>
                <a:gridCol w="6333866"/>
              </a:tblGrid>
              <a:tr h="5286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Сабақтың басы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71345" algn="r"/>
                        </a:tabLst>
                      </a:pP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Тірек </a:t>
                      </a: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сөздер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kk-K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балық</a:t>
                      </a:r>
                      <a:r>
                        <a:rPr lang="kk-KZ" sz="2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қоңырау, жайлау,  жарайсың, тәртіп, залым, </a:t>
                      </a:r>
                      <a:r>
                        <a:rPr lang="kk-KZ" sz="24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сынып,әже.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7521" name="Рисунок 2" descr="Картинки по запросу менің атым қожа ашық сабақ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500298" y="1714488"/>
            <a:ext cx="1857388" cy="1341439"/>
          </a:xfrm>
          <a:prstGeom prst="rect">
            <a:avLst/>
          </a:prstGeom>
          <a:noFill/>
        </p:spPr>
      </p:pic>
      <p:pic>
        <p:nvPicPr>
          <p:cNvPr id="107523" name="Рисунок 27" descr="Заги Курманбаева - &quot;Меня зовут Кожа&quot; (1963)"/>
          <p:cNvPicPr>
            <a:picLocks noChangeAspect="1" noChangeArrowheads="1"/>
          </p:cNvPicPr>
          <p:nvPr/>
        </p:nvPicPr>
        <p:blipFill>
          <a:blip r:embed="rId5"/>
          <a:srcRect l="30510" t="6941"/>
          <a:stretch>
            <a:fillRect/>
          </a:stretch>
        </p:blipFill>
        <p:spPr bwMode="auto">
          <a:xfrm>
            <a:off x="4786314" y="2643182"/>
            <a:ext cx="1866905" cy="1357322"/>
          </a:xfrm>
          <a:prstGeom prst="rect">
            <a:avLst/>
          </a:prstGeom>
          <a:noFill/>
        </p:spPr>
      </p:pic>
      <p:pic>
        <p:nvPicPr>
          <p:cNvPr id="107522" name="Рисунок 1" descr="0874914C-C3AF-4940-AC47-E4312ED2A748_cx4_cy7_cw96_mw1024_s_n_r1"/>
          <p:cNvPicPr>
            <a:picLocks noChangeAspect="1" noChangeArrowheads="1"/>
          </p:cNvPicPr>
          <p:nvPr/>
        </p:nvPicPr>
        <p:blipFill>
          <a:blip r:embed="rId6"/>
          <a:srcRect l="26422" t="13701"/>
          <a:stretch>
            <a:fillRect/>
          </a:stretch>
        </p:blipFill>
        <p:spPr bwMode="auto">
          <a:xfrm>
            <a:off x="6500826" y="4286256"/>
            <a:ext cx="1862143" cy="13525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&amp;SHcy;&amp;acy;&amp;bcy;&amp;lcy;&amp;ocy;&amp;ncy; &amp;pcy;&amp;rcy;&amp;iecy;&amp;zcy;&amp;iecy;&amp;ncy;&amp;tcy;&amp;acy;&amp;tscy;&amp;icy;&amp;icy; PowerPoint &quot;&amp;Kcy; &amp;dcy;&amp;ncy;&amp;yucy; &amp;ucy;&amp;chcy;&amp;icy;&amp;tcy;&amp;iecy;&amp;lcy;&amp;yacy;&quot;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0888"/>
            <a:ext cx="8229600" cy="1139825"/>
          </a:xfrm>
        </p:spPr>
        <p:txBody>
          <a:bodyPr/>
          <a:lstStyle/>
          <a:p>
            <a:r>
              <a:rPr lang="kk-KZ" sz="4000" dirty="0" smtClean="0">
                <a:solidFill>
                  <a:srgbClr val="0033CC"/>
                </a:solidFill>
              </a:rPr>
              <a:t> </a:t>
            </a:r>
            <a:endParaRPr lang="ru-RU" sz="4000" dirty="0">
              <a:solidFill>
                <a:srgbClr val="0033CC"/>
              </a:solidFill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928662" y="642918"/>
            <a:ext cx="75724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Ширату жаттығулары: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оқушыларды ортаға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шақырамыз.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Оқушылар осы сабаққа дейін шығармадағы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кейіпкерлермен таныс болдыңыздар. Ендеше жазушы Қожа образы арқылы қандай идея айтқысы келді? Осы идеяны анықтау үшін мен сіздердің әр қайсыңызға төмендегідей тірек сөздер беремін.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Тірек сөздер: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оқушы,  жаман, жақсы, сотқар, қу, пысық,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тентек, мейірімді, әділетті, ақын, әзілқой, тапқыр, қателіктерін түсіне біледі (Сыныппен жұмыс)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9">
      <a:dk1>
        <a:srgbClr val="000000"/>
      </a:dk1>
      <a:lt1>
        <a:srgbClr val="D7D1B9"/>
      </a:lt1>
      <a:dk2>
        <a:srgbClr val="B39257"/>
      </a:dk2>
      <a:lt2>
        <a:srgbClr val="B1A887"/>
      </a:lt2>
      <a:accent1>
        <a:srgbClr val="FFCC66"/>
      </a:accent1>
      <a:accent2>
        <a:srgbClr val="E6E3AC"/>
      </a:accent2>
      <a:accent3>
        <a:srgbClr val="E8E5D9"/>
      </a:accent3>
      <a:accent4>
        <a:srgbClr val="000000"/>
      </a:accent4>
      <a:accent5>
        <a:srgbClr val="FFE2B8"/>
      </a:accent5>
      <a:accent6>
        <a:srgbClr val="D0CE9B"/>
      </a:accent6>
      <a:hlink>
        <a:srgbClr val="666633"/>
      </a:hlink>
      <a:folHlink>
        <a:srgbClr val="9C9800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490</Words>
  <Application>Microsoft Office PowerPoint</Application>
  <PresentationFormat>Экран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Круги</vt:lpstr>
      <vt:lpstr>2</vt:lpstr>
      <vt:lpstr>           Ақмола облысы Жарқайың ауданының Нахимов негізгі мектебінің қазақ тілі мен әдебиеті пәнінің мұғалімі Асылбекова Ләззат Жанбыршинова             </vt:lpstr>
      <vt:lpstr>         Бөлім:  Адамгершілік - асыл қасиет.  Сабақтың тақырыбы: Б.Соқпақбаев. "Менің атым Қожа" повесінен үзінді. Дайындықсыз келген бір сәт  Осы сабақ арқылы жүзеге асатын оқу мақсаттары: 5Т/Ж 2 Әдеби шығарманың тақырыбы мен идеясын анықтау.                                                                                                                          5 Т/Ж 3 Көркем шығармадағы кейіпкерлер портреті мен            іс – әрекеті арқылы образын ашу          </vt:lpstr>
      <vt:lpstr>Слайд 3</vt:lpstr>
      <vt:lpstr>Слайд 4</vt:lpstr>
      <vt:lpstr>Слайд 5</vt:lpstr>
      <vt:lpstr> </vt:lpstr>
      <vt:lpstr> </vt:lpstr>
      <vt:lpstr> </vt:lpstr>
      <vt:lpstr> </vt:lpstr>
      <vt:lpstr>Слайд 10</vt:lpstr>
      <vt:lpstr> </vt:lpstr>
      <vt:lpstr> </vt:lpstr>
      <vt:lpstr>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Қазақ тілі мен әдебиеті сабақтарында      замануи ақпараттық технологияны қолдану</dc:title>
  <dc:creator>Кабинет 27 - 1</dc:creator>
  <cp:lastModifiedBy>Пользователь</cp:lastModifiedBy>
  <cp:revision>77</cp:revision>
  <dcterms:created xsi:type="dcterms:W3CDTF">2014-06-16T04:42:56Z</dcterms:created>
  <dcterms:modified xsi:type="dcterms:W3CDTF">2017-06-08T10:25:43Z</dcterms:modified>
</cp:coreProperties>
</file>