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88" r:id="rId3"/>
    <p:sldId id="290" r:id="rId4"/>
    <p:sldId id="350" r:id="rId5"/>
    <p:sldId id="383" r:id="rId6"/>
    <p:sldId id="384" r:id="rId7"/>
    <p:sldId id="385" r:id="rId8"/>
    <p:sldId id="312" r:id="rId9"/>
    <p:sldId id="362" r:id="rId10"/>
    <p:sldId id="363" r:id="rId11"/>
    <p:sldId id="364" r:id="rId12"/>
    <p:sldId id="365" r:id="rId13"/>
    <p:sldId id="366" r:id="rId14"/>
    <p:sldId id="367" r:id="rId15"/>
    <p:sldId id="368" r:id="rId16"/>
    <p:sldId id="375" r:id="rId17"/>
    <p:sldId id="311" r:id="rId18"/>
    <p:sldId id="323" r:id="rId19"/>
    <p:sldId id="351" r:id="rId20"/>
    <p:sldId id="359" r:id="rId21"/>
    <p:sldId id="324" r:id="rId22"/>
    <p:sldId id="291" r:id="rId23"/>
    <p:sldId id="292" r:id="rId24"/>
    <p:sldId id="309" r:id="rId25"/>
    <p:sldId id="310" r:id="rId26"/>
    <p:sldId id="354" r:id="rId27"/>
    <p:sldId id="376" r:id="rId28"/>
    <p:sldId id="355" r:id="rId29"/>
    <p:sldId id="378" r:id="rId30"/>
    <p:sldId id="302" r:id="rId31"/>
    <p:sldId id="361" r:id="rId32"/>
    <p:sldId id="371" r:id="rId33"/>
    <p:sldId id="372" r:id="rId34"/>
    <p:sldId id="374" r:id="rId35"/>
    <p:sldId id="373" r:id="rId36"/>
    <p:sldId id="390" r:id="rId37"/>
    <p:sldId id="391" r:id="rId38"/>
    <p:sldId id="389" r:id="rId39"/>
    <p:sldId id="313" r:id="rId40"/>
    <p:sldId id="314" r:id="rId41"/>
    <p:sldId id="315" r:id="rId42"/>
    <p:sldId id="316" r:id="rId43"/>
    <p:sldId id="317" r:id="rId44"/>
    <p:sldId id="321" r:id="rId45"/>
    <p:sldId id="322" r:id="rId46"/>
    <p:sldId id="386" r:id="rId47"/>
    <p:sldId id="387" r:id="rId48"/>
    <p:sldId id="388" r:id="rId49"/>
    <p:sldId id="325" r:id="rId50"/>
    <p:sldId id="326" r:id="rId51"/>
    <p:sldId id="327" r:id="rId52"/>
    <p:sldId id="328" r:id="rId53"/>
    <p:sldId id="329" r:id="rId54"/>
    <p:sldId id="330" r:id="rId55"/>
    <p:sldId id="335" r:id="rId56"/>
    <p:sldId id="336" r:id="rId57"/>
    <p:sldId id="337" r:id="rId58"/>
    <p:sldId id="293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1770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034C6C-C9F0-4FB9-8325-081FFE994B79}" type="doc">
      <dgm:prSet loTypeId="urn:microsoft.com/office/officeart/2005/8/layout/cycle3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DF8CFE7-7D01-4D66-BC7B-668F497D7E85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effectLst>
          <a:glow rad="228600">
            <a:schemeClr val="accent1">
              <a:satMod val="175000"/>
              <a:alpha val="40000"/>
            </a:schemeClr>
          </a:glow>
          <a:outerShdw blurRad="76200" dist="12700" dir="2700000" sy="-23000" kx="-8004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kk-KZ" sz="1800" dirty="0" smtClean="0">
              <a:latin typeface="Times New Roman" pitchFamily="18" charset="0"/>
              <a:cs typeface="Times New Roman" pitchFamily="18" charset="0"/>
            </a:rPr>
            <a:t>Ақпараттандырушы карточкалар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1BBE2C05-02E9-47DA-A585-1A94C8B6AF6F}" type="parTrans" cxnId="{9802BA01-E8E8-4735-BCC6-B5E592342C8C}">
      <dgm:prSet/>
      <dgm:spPr/>
      <dgm:t>
        <a:bodyPr/>
        <a:lstStyle/>
        <a:p>
          <a:endParaRPr lang="ru-RU"/>
        </a:p>
      </dgm:t>
    </dgm:pt>
    <dgm:pt modelId="{B83E3435-ACAA-4D85-B48B-04523EBF8037}" type="sibTrans" cxnId="{9802BA01-E8E8-4735-BCC6-B5E592342C8C}">
      <dgm:prSet/>
      <dgm:spPr/>
      <dgm:t>
        <a:bodyPr/>
        <a:lstStyle/>
        <a:p>
          <a:endParaRPr lang="ru-RU"/>
        </a:p>
      </dgm:t>
    </dgm:pt>
    <dgm:pt modelId="{F3FFC12B-4992-4DE6-8B6B-6621CDFF9898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kk-KZ" sz="1800" dirty="0" smtClean="0">
              <a:latin typeface="Times New Roman" pitchFamily="18" charset="0"/>
              <a:cs typeface="Times New Roman" pitchFamily="18" charset="0"/>
            </a:rPr>
            <a:t>Өз еркімен орындауға арналған тапсырмалар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1E494C02-B1A6-4637-AA27-60AD419E51E0}" type="parTrans" cxnId="{871039A8-4BB5-4BC3-9D02-09DBFF35B76B}">
      <dgm:prSet/>
      <dgm:spPr/>
      <dgm:t>
        <a:bodyPr/>
        <a:lstStyle/>
        <a:p>
          <a:endParaRPr lang="ru-RU"/>
        </a:p>
      </dgm:t>
    </dgm:pt>
    <dgm:pt modelId="{3FD154D0-D2AE-41DE-B30E-5916361E1B1F}" type="sibTrans" cxnId="{871039A8-4BB5-4BC3-9D02-09DBFF35B76B}">
      <dgm:prSet/>
      <dgm:spPr/>
      <dgm:t>
        <a:bodyPr/>
        <a:lstStyle/>
        <a:p>
          <a:endParaRPr lang="ru-RU"/>
        </a:p>
      </dgm:t>
    </dgm:pt>
    <dgm:pt modelId="{F5A4632F-D3F4-4CB3-A528-6EFEA7347CE9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kk-KZ" sz="1600" dirty="0" smtClean="0">
              <a:latin typeface="Times New Roman" pitchFamily="18" charset="0"/>
              <a:cs typeface="Times New Roman" pitchFamily="18" charset="0"/>
            </a:rPr>
            <a:t>Дифференциалданған үй тапсырмасы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D5D936F5-9B0E-4A51-B060-7EF2374B279E}" type="parTrans" cxnId="{054AE67A-6992-4483-B1CE-13F07A78AB08}">
      <dgm:prSet/>
      <dgm:spPr/>
      <dgm:t>
        <a:bodyPr/>
        <a:lstStyle/>
        <a:p>
          <a:endParaRPr lang="ru-RU"/>
        </a:p>
      </dgm:t>
    </dgm:pt>
    <dgm:pt modelId="{C34F2E7B-6972-48D1-9FB5-E852A7419B6F}" type="sibTrans" cxnId="{054AE67A-6992-4483-B1CE-13F07A78AB08}">
      <dgm:prSet/>
      <dgm:spPr/>
      <dgm:t>
        <a:bodyPr/>
        <a:lstStyle/>
        <a:p>
          <a:endParaRPr lang="ru-RU"/>
        </a:p>
      </dgm:t>
    </dgm:pt>
    <dgm:pt modelId="{BD7BFF0A-38E4-43E4-8AF7-9C460DFAE81B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effectLst>
          <a:glow rad="101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kk-KZ" sz="2000" dirty="0" smtClean="0">
              <a:latin typeface="Times New Roman" pitchFamily="18" charset="0"/>
              <a:cs typeface="Times New Roman" pitchFamily="18" charset="0"/>
            </a:rPr>
            <a:t>Жеке-топтық жұмыстар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33ACED54-CCAF-4C7C-A9FD-86E73AE81E25}" type="parTrans" cxnId="{FBF217E0-EF9A-47FC-8A80-C1E202F79712}">
      <dgm:prSet/>
      <dgm:spPr/>
      <dgm:t>
        <a:bodyPr/>
        <a:lstStyle/>
        <a:p>
          <a:endParaRPr lang="ru-RU"/>
        </a:p>
      </dgm:t>
    </dgm:pt>
    <dgm:pt modelId="{0B6A5018-E23D-429B-AEE7-A3D767AC6CD4}" type="sibTrans" cxnId="{FBF217E0-EF9A-47FC-8A80-C1E202F79712}">
      <dgm:prSet/>
      <dgm:spPr/>
      <dgm:t>
        <a:bodyPr/>
        <a:lstStyle/>
        <a:p>
          <a:endParaRPr lang="ru-RU"/>
        </a:p>
      </dgm:t>
    </dgm:pt>
    <dgm:pt modelId="{E6E7B281-470E-43E9-A769-731147FFFE48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kk-KZ" sz="1800" dirty="0" smtClean="0">
              <a:latin typeface="Times New Roman" pitchFamily="18" charset="0"/>
              <a:cs typeface="Times New Roman" pitchFamily="18" charset="0"/>
            </a:rPr>
            <a:t>Әр түрлі деңгейдегі үлестірмелі және дидактикалық тапсырмалар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A6CB6F5E-6F4D-4779-ACB3-28F62D38B52F}" type="parTrans" cxnId="{4C707D9C-4A8F-45BC-809B-5F3108D8853A}">
      <dgm:prSet/>
      <dgm:spPr/>
      <dgm:t>
        <a:bodyPr/>
        <a:lstStyle/>
        <a:p>
          <a:endParaRPr lang="ru-RU"/>
        </a:p>
      </dgm:t>
    </dgm:pt>
    <dgm:pt modelId="{E8F78506-D6F2-44D0-9139-FB647384FEFE}" type="sibTrans" cxnId="{4C707D9C-4A8F-45BC-809B-5F3108D8853A}">
      <dgm:prSet/>
      <dgm:spPr/>
      <dgm:t>
        <a:bodyPr/>
        <a:lstStyle/>
        <a:p>
          <a:endParaRPr lang="ru-RU"/>
        </a:p>
      </dgm:t>
    </dgm:pt>
    <dgm:pt modelId="{3219D55D-F9AC-4A1C-BF98-B7442E39D2E7}" type="pres">
      <dgm:prSet presAssocID="{49034C6C-C9F0-4FB9-8325-081FFE994B7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E648A1-F346-4313-AD8C-76EC2737F5ED}" type="pres">
      <dgm:prSet presAssocID="{49034C6C-C9F0-4FB9-8325-081FFE994B79}" presName="cycle" presStyleCnt="0"/>
      <dgm:spPr/>
    </dgm:pt>
    <dgm:pt modelId="{AAC3957F-BB44-461D-A679-0D341FE87117}" type="pres">
      <dgm:prSet presAssocID="{8DF8CFE7-7D01-4D66-BC7B-668F497D7E85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53666-4B47-4BEF-8774-A1479F9ADECC}" type="pres">
      <dgm:prSet presAssocID="{B83E3435-ACAA-4D85-B48B-04523EBF8037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589FCE0C-3DD4-4CA1-858E-0710EA25E674}" type="pres">
      <dgm:prSet presAssocID="{F3FFC12B-4992-4DE6-8B6B-6621CDFF9898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0923CD-2522-493E-893E-78901C12CAF6}" type="pres">
      <dgm:prSet presAssocID="{F5A4632F-D3F4-4CB3-A528-6EFEA7347CE9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7DFEBC-48C2-45D5-8B9F-CAF4562CA078}" type="pres">
      <dgm:prSet presAssocID="{BD7BFF0A-38E4-43E4-8AF7-9C460DFAE81B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ED1BE8-C172-4F13-9A5E-51635F15458B}" type="pres">
      <dgm:prSet presAssocID="{E6E7B281-470E-43E9-A769-731147FFFE48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F217E0-EF9A-47FC-8A80-C1E202F79712}" srcId="{49034C6C-C9F0-4FB9-8325-081FFE994B79}" destId="{BD7BFF0A-38E4-43E4-8AF7-9C460DFAE81B}" srcOrd="3" destOrd="0" parTransId="{33ACED54-CCAF-4C7C-A9FD-86E73AE81E25}" sibTransId="{0B6A5018-E23D-429B-AEE7-A3D767AC6CD4}"/>
    <dgm:cxn modelId="{4C707D9C-4A8F-45BC-809B-5F3108D8853A}" srcId="{49034C6C-C9F0-4FB9-8325-081FFE994B79}" destId="{E6E7B281-470E-43E9-A769-731147FFFE48}" srcOrd="4" destOrd="0" parTransId="{A6CB6F5E-6F4D-4779-ACB3-28F62D38B52F}" sibTransId="{E8F78506-D6F2-44D0-9139-FB647384FEFE}"/>
    <dgm:cxn modelId="{054AE67A-6992-4483-B1CE-13F07A78AB08}" srcId="{49034C6C-C9F0-4FB9-8325-081FFE994B79}" destId="{F5A4632F-D3F4-4CB3-A528-6EFEA7347CE9}" srcOrd="2" destOrd="0" parTransId="{D5D936F5-9B0E-4A51-B060-7EF2374B279E}" sibTransId="{C34F2E7B-6972-48D1-9FB5-E852A7419B6F}"/>
    <dgm:cxn modelId="{BA23E8B5-9764-4F0A-AAC0-B62E80552751}" type="presOf" srcId="{8DF8CFE7-7D01-4D66-BC7B-668F497D7E85}" destId="{AAC3957F-BB44-461D-A679-0D341FE87117}" srcOrd="0" destOrd="0" presId="urn:microsoft.com/office/officeart/2005/8/layout/cycle3"/>
    <dgm:cxn modelId="{AAF95028-F5F5-4FFC-BEFE-3705EEBE1078}" type="presOf" srcId="{BD7BFF0A-38E4-43E4-8AF7-9C460DFAE81B}" destId="{BF7DFEBC-48C2-45D5-8B9F-CAF4562CA078}" srcOrd="0" destOrd="0" presId="urn:microsoft.com/office/officeart/2005/8/layout/cycle3"/>
    <dgm:cxn modelId="{871039A8-4BB5-4BC3-9D02-09DBFF35B76B}" srcId="{49034C6C-C9F0-4FB9-8325-081FFE994B79}" destId="{F3FFC12B-4992-4DE6-8B6B-6621CDFF9898}" srcOrd="1" destOrd="0" parTransId="{1E494C02-B1A6-4637-AA27-60AD419E51E0}" sibTransId="{3FD154D0-D2AE-41DE-B30E-5916361E1B1F}"/>
    <dgm:cxn modelId="{9802BA01-E8E8-4735-BCC6-B5E592342C8C}" srcId="{49034C6C-C9F0-4FB9-8325-081FFE994B79}" destId="{8DF8CFE7-7D01-4D66-BC7B-668F497D7E85}" srcOrd="0" destOrd="0" parTransId="{1BBE2C05-02E9-47DA-A585-1A94C8B6AF6F}" sibTransId="{B83E3435-ACAA-4D85-B48B-04523EBF8037}"/>
    <dgm:cxn modelId="{A61FB4A3-EDE0-4C96-9FBE-0DCEEDE5E883}" type="presOf" srcId="{E6E7B281-470E-43E9-A769-731147FFFE48}" destId="{09ED1BE8-C172-4F13-9A5E-51635F15458B}" srcOrd="0" destOrd="0" presId="urn:microsoft.com/office/officeart/2005/8/layout/cycle3"/>
    <dgm:cxn modelId="{131A558E-978F-494B-A0F4-F0246814876B}" type="presOf" srcId="{B83E3435-ACAA-4D85-B48B-04523EBF8037}" destId="{25853666-4B47-4BEF-8774-A1479F9ADECC}" srcOrd="0" destOrd="0" presId="urn:microsoft.com/office/officeart/2005/8/layout/cycle3"/>
    <dgm:cxn modelId="{7994E66E-ED39-434F-BA5F-92E924A2CD32}" type="presOf" srcId="{F5A4632F-D3F4-4CB3-A528-6EFEA7347CE9}" destId="{F50923CD-2522-493E-893E-78901C12CAF6}" srcOrd="0" destOrd="0" presId="urn:microsoft.com/office/officeart/2005/8/layout/cycle3"/>
    <dgm:cxn modelId="{86363988-566E-42BD-95AA-BA5161A4823C}" type="presOf" srcId="{F3FFC12B-4992-4DE6-8B6B-6621CDFF9898}" destId="{589FCE0C-3DD4-4CA1-858E-0710EA25E674}" srcOrd="0" destOrd="0" presId="urn:microsoft.com/office/officeart/2005/8/layout/cycle3"/>
    <dgm:cxn modelId="{39D63A24-E214-4DBE-AE61-ADFF242C104C}" type="presOf" srcId="{49034C6C-C9F0-4FB9-8325-081FFE994B79}" destId="{3219D55D-F9AC-4A1C-BF98-B7442E39D2E7}" srcOrd="0" destOrd="0" presId="urn:microsoft.com/office/officeart/2005/8/layout/cycle3"/>
    <dgm:cxn modelId="{48B837F7-E879-4357-86F3-336DD0593D15}" type="presParOf" srcId="{3219D55D-F9AC-4A1C-BF98-B7442E39D2E7}" destId="{84E648A1-F346-4313-AD8C-76EC2737F5ED}" srcOrd="0" destOrd="0" presId="urn:microsoft.com/office/officeart/2005/8/layout/cycle3"/>
    <dgm:cxn modelId="{24134791-8005-4C6E-849C-BAD35EB3E783}" type="presParOf" srcId="{84E648A1-F346-4313-AD8C-76EC2737F5ED}" destId="{AAC3957F-BB44-461D-A679-0D341FE87117}" srcOrd="0" destOrd="0" presId="urn:microsoft.com/office/officeart/2005/8/layout/cycle3"/>
    <dgm:cxn modelId="{1FB47694-7974-4C3B-9AAF-632DB71F1D26}" type="presParOf" srcId="{84E648A1-F346-4313-AD8C-76EC2737F5ED}" destId="{25853666-4B47-4BEF-8774-A1479F9ADECC}" srcOrd="1" destOrd="0" presId="urn:microsoft.com/office/officeart/2005/8/layout/cycle3"/>
    <dgm:cxn modelId="{AAD491D2-2563-462E-A03B-5BBC184289A6}" type="presParOf" srcId="{84E648A1-F346-4313-AD8C-76EC2737F5ED}" destId="{589FCE0C-3DD4-4CA1-858E-0710EA25E674}" srcOrd="2" destOrd="0" presId="urn:microsoft.com/office/officeart/2005/8/layout/cycle3"/>
    <dgm:cxn modelId="{F2963190-F74E-4F4F-AD79-4D07B603542D}" type="presParOf" srcId="{84E648A1-F346-4313-AD8C-76EC2737F5ED}" destId="{F50923CD-2522-493E-893E-78901C12CAF6}" srcOrd="3" destOrd="0" presId="urn:microsoft.com/office/officeart/2005/8/layout/cycle3"/>
    <dgm:cxn modelId="{372EA63E-1CFF-4CB6-8F5F-9E9C1B2C223D}" type="presParOf" srcId="{84E648A1-F346-4313-AD8C-76EC2737F5ED}" destId="{BF7DFEBC-48C2-45D5-8B9F-CAF4562CA078}" srcOrd="4" destOrd="0" presId="urn:microsoft.com/office/officeart/2005/8/layout/cycle3"/>
    <dgm:cxn modelId="{C148AF20-449E-48E4-99A7-7206133E6A43}" type="presParOf" srcId="{84E648A1-F346-4313-AD8C-76EC2737F5ED}" destId="{09ED1BE8-C172-4F13-9A5E-51635F15458B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E25B18-178F-4739-A231-3D290731E46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993F5F3-F7FD-4D43-B534-E874B41A929E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kk-K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Оқушылардың жас ерекшелігіне сәйкес оқыту және оқу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5573B3-7259-45D3-B384-B5DEE8EB843C}" type="parTrans" cxnId="{054F309D-1D2D-4C44-904D-741A52C54446}">
      <dgm:prSet/>
      <dgm:spPr/>
      <dgm:t>
        <a:bodyPr/>
        <a:lstStyle/>
        <a:p>
          <a:endParaRPr lang="ru-RU"/>
        </a:p>
      </dgm:t>
    </dgm:pt>
    <dgm:pt modelId="{D77AA279-1D74-44BD-B58A-0B0BE1396B37}" type="sibTrans" cxnId="{054F309D-1D2D-4C44-904D-741A52C54446}">
      <dgm:prSet/>
      <dgm:spPr/>
      <dgm:t>
        <a:bodyPr/>
        <a:lstStyle/>
        <a:p>
          <a:endParaRPr lang="ru-RU"/>
        </a:p>
      </dgm:t>
    </dgm:pt>
    <dgm:pt modelId="{84945197-423F-4A86-ADF1-6A43C73FC2EA}">
      <dgm:prSet phldrT="[Текст]" custT="1"/>
      <dgm:spPr/>
      <dgm:t>
        <a:bodyPr/>
        <a:lstStyle/>
        <a:p>
          <a:r>
            <a:rPr lang="kk-K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Оқытуды басқару және көшбасшылық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15DC92-08C6-406C-A093-59D06CAC9FFB}" type="parTrans" cxnId="{19C62242-8620-4355-B260-995AE7877C6F}">
      <dgm:prSet/>
      <dgm:spPr/>
      <dgm:t>
        <a:bodyPr/>
        <a:lstStyle/>
        <a:p>
          <a:endParaRPr lang="ru-RU"/>
        </a:p>
      </dgm:t>
    </dgm:pt>
    <dgm:pt modelId="{5FFFB533-2AB5-4E64-B5AC-561BD4AFFB0A}" type="sibTrans" cxnId="{19C62242-8620-4355-B260-995AE7877C6F}">
      <dgm:prSet/>
      <dgm:spPr/>
      <dgm:t>
        <a:bodyPr/>
        <a:lstStyle/>
        <a:p>
          <a:endParaRPr lang="ru-RU"/>
        </a:p>
      </dgm:t>
    </dgm:pt>
    <dgm:pt modelId="{E809EA89-120D-46B8-801A-39A436781BB1}">
      <dgm:prSet phldrT="[Текст]" custT="1"/>
      <dgm:spPr/>
      <dgm:t>
        <a:bodyPr/>
        <a:lstStyle/>
        <a:p>
          <a:r>
            <a:rPr lang="kk-K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Оқыту мен оқудағы жаңа тәсілдер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EFE4DC-12C2-4049-84C5-158AAE66A34B}" type="sibTrans" cxnId="{C5875712-685A-4E09-8B33-9AD5D675EA00}">
      <dgm:prSet/>
      <dgm:spPr/>
      <dgm:t>
        <a:bodyPr/>
        <a:lstStyle/>
        <a:p>
          <a:endParaRPr lang="ru-RU"/>
        </a:p>
      </dgm:t>
    </dgm:pt>
    <dgm:pt modelId="{C437BA80-8598-4D8A-A2E6-BE3510872B95}" type="parTrans" cxnId="{C5875712-685A-4E09-8B33-9AD5D675EA00}">
      <dgm:prSet/>
      <dgm:spPr/>
      <dgm:t>
        <a:bodyPr/>
        <a:lstStyle/>
        <a:p>
          <a:endParaRPr lang="ru-RU"/>
        </a:p>
      </dgm:t>
    </dgm:pt>
    <dgm:pt modelId="{59312578-F5B2-46F6-931D-99C60A8E105E}" type="pres">
      <dgm:prSet presAssocID="{0CE25B18-178F-4739-A231-3D290731E463}" presName="Name0" presStyleCnt="0">
        <dgm:presLayoutVars>
          <dgm:dir/>
          <dgm:resizeHandles val="exact"/>
        </dgm:presLayoutVars>
      </dgm:prSet>
      <dgm:spPr/>
    </dgm:pt>
    <dgm:pt modelId="{D0E52D4E-D71A-458E-9386-F246B5FE0A7E}" type="pres">
      <dgm:prSet presAssocID="{E809EA89-120D-46B8-801A-39A436781BB1}" presName="node" presStyleLbl="node1" presStyleIdx="0" presStyleCnt="3" custScaleX="101712" custLinFactNeighborX="308" custLinFactNeighborY="-5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362D6A-B171-4CE6-85E0-D9C7AB70D53A}" type="pres">
      <dgm:prSet presAssocID="{84EFE4DC-12C2-4049-84C5-158AAE66A34B}" presName="sibTrans" presStyleLbl="sibTrans2D1" presStyleIdx="0" presStyleCnt="2" custLinFactNeighborX="3875" custLinFactNeighborY="11159"/>
      <dgm:spPr/>
      <dgm:t>
        <a:bodyPr/>
        <a:lstStyle/>
        <a:p>
          <a:endParaRPr lang="ru-RU"/>
        </a:p>
      </dgm:t>
    </dgm:pt>
    <dgm:pt modelId="{84015AB6-5788-47B2-8DC0-41F70D3FE29C}" type="pres">
      <dgm:prSet presAssocID="{84EFE4DC-12C2-4049-84C5-158AAE66A34B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C9382DA3-5159-4673-82AC-4ABA1C91BC56}" type="pres">
      <dgm:prSet presAssocID="{7993F5F3-F7FD-4D43-B534-E874B41A929E}" presName="node" presStyleLbl="node1" presStyleIdx="1" presStyleCnt="3" custLinFactNeighborX="-1323" custLinFactNeighborY="-20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6DD644-2752-4066-94CE-DBC9398C3E6C}" type="pres">
      <dgm:prSet presAssocID="{D77AA279-1D74-44BD-B58A-0B0BE1396B37}" presName="sibTrans" presStyleLbl="sibTrans2D1" presStyleIdx="1" presStyleCnt="2"/>
      <dgm:spPr/>
      <dgm:t>
        <a:bodyPr/>
        <a:lstStyle/>
        <a:p>
          <a:endParaRPr lang="ru-RU"/>
        </a:p>
      </dgm:t>
    </dgm:pt>
    <dgm:pt modelId="{FB08CADC-9758-4CDF-AA7B-25A772141E95}" type="pres">
      <dgm:prSet presAssocID="{D77AA279-1D74-44BD-B58A-0B0BE1396B3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58AD3A63-9AF3-464D-B5D4-875D0281AEF9}" type="pres">
      <dgm:prSet presAssocID="{84945197-423F-4A86-ADF1-6A43C73FC2E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C62242-8620-4355-B260-995AE7877C6F}" srcId="{0CE25B18-178F-4739-A231-3D290731E463}" destId="{84945197-423F-4A86-ADF1-6A43C73FC2EA}" srcOrd="2" destOrd="0" parTransId="{C415DC92-08C6-406C-A093-59D06CAC9FFB}" sibTransId="{5FFFB533-2AB5-4E64-B5AC-561BD4AFFB0A}"/>
    <dgm:cxn modelId="{C5875712-685A-4E09-8B33-9AD5D675EA00}" srcId="{0CE25B18-178F-4739-A231-3D290731E463}" destId="{E809EA89-120D-46B8-801A-39A436781BB1}" srcOrd="0" destOrd="0" parTransId="{C437BA80-8598-4D8A-A2E6-BE3510872B95}" sibTransId="{84EFE4DC-12C2-4049-84C5-158AAE66A34B}"/>
    <dgm:cxn modelId="{7EB4673A-9F90-429C-88A5-91DD5A35D9E2}" type="presOf" srcId="{84EFE4DC-12C2-4049-84C5-158AAE66A34B}" destId="{A1362D6A-B171-4CE6-85E0-D9C7AB70D53A}" srcOrd="0" destOrd="0" presId="urn:microsoft.com/office/officeart/2005/8/layout/process1"/>
    <dgm:cxn modelId="{7B8F963A-EEAE-420D-954F-6F8AEE02DC34}" type="presOf" srcId="{D77AA279-1D74-44BD-B58A-0B0BE1396B37}" destId="{D56DD644-2752-4066-94CE-DBC9398C3E6C}" srcOrd="0" destOrd="0" presId="urn:microsoft.com/office/officeart/2005/8/layout/process1"/>
    <dgm:cxn modelId="{DE3100F6-D7DE-4E6D-B9CB-5F3566557BB7}" type="presOf" srcId="{7993F5F3-F7FD-4D43-B534-E874B41A929E}" destId="{C9382DA3-5159-4673-82AC-4ABA1C91BC56}" srcOrd="0" destOrd="0" presId="urn:microsoft.com/office/officeart/2005/8/layout/process1"/>
    <dgm:cxn modelId="{4D43AD36-BD87-49A7-8BBF-A2798ACA4C3B}" type="presOf" srcId="{84EFE4DC-12C2-4049-84C5-158AAE66A34B}" destId="{84015AB6-5788-47B2-8DC0-41F70D3FE29C}" srcOrd="1" destOrd="0" presId="urn:microsoft.com/office/officeart/2005/8/layout/process1"/>
    <dgm:cxn modelId="{8C584AD4-5254-4F4D-8CE3-8E007994C712}" type="presOf" srcId="{D77AA279-1D74-44BD-B58A-0B0BE1396B37}" destId="{FB08CADC-9758-4CDF-AA7B-25A772141E95}" srcOrd="1" destOrd="0" presId="urn:microsoft.com/office/officeart/2005/8/layout/process1"/>
    <dgm:cxn modelId="{054F309D-1D2D-4C44-904D-741A52C54446}" srcId="{0CE25B18-178F-4739-A231-3D290731E463}" destId="{7993F5F3-F7FD-4D43-B534-E874B41A929E}" srcOrd="1" destOrd="0" parTransId="{155573B3-7259-45D3-B384-B5DEE8EB843C}" sibTransId="{D77AA279-1D74-44BD-B58A-0B0BE1396B37}"/>
    <dgm:cxn modelId="{8FDF9FCF-8E25-4B77-8D8D-BF41DEA6A2C3}" type="presOf" srcId="{84945197-423F-4A86-ADF1-6A43C73FC2EA}" destId="{58AD3A63-9AF3-464D-B5D4-875D0281AEF9}" srcOrd="0" destOrd="0" presId="urn:microsoft.com/office/officeart/2005/8/layout/process1"/>
    <dgm:cxn modelId="{2B2A5BA4-110D-4EE6-BBBB-4D660151AE20}" type="presOf" srcId="{0CE25B18-178F-4739-A231-3D290731E463}" destId="{59312578-F5B2-46F6-931D-99C60A8E105E}" srcOrd="0" destOrd="0" presId="urn:microsoft.com/office/officeart/2005/8/layout/process1"/>
    <dgm:cxn modelId="{237B07B4-48CC-4C10-BE7A-5C4A398D2EC0}" type="presOf" srcId="{E809EA89-120D-46B8-801A-39A436781BB1}" destId="{D0E52D4E-D71A-458E-9386-F246B5FE0A7E}" srcOrd="0" destOrd="0" presId="urn:microsoft.com/office/officeart/2005/8/layout/process1"/>
    <dgm:cxn modelId="{9640DD23-570A-4C45-B34D-680993C84857}" type="presParOf" srcId="{59312578-F5B2-46F6-931D-99C60A8E105E}" destId="{D0E52D4E-D71A-458E-9386-F246B5FE0A7E}" srcOrd="0" destOrd="0" presId="urn:microsoft.com/office/officeart/2005/8/layout/process1"/>
    <dgm:cxn modelId="{A1F02B07-8D46-42F4-88E8-31B0AFE4349C}" type="presParOf" srcId="{59312578-F5B2-46F6-931D-99C60A8E105E}" destId="{A1362D6A-B171-4CE6-85E0-D9C7AB70D53A}" srcOrd="1" destOrd="0" presId="urn:microsoft.com/office/officeart/2005/8/layout/process1"/>
    <dgm:cxn modelId="{74AFEC06-1684-41BD-8A49-62AFF6A6697B}" type="presParOf" srcId="{A1362D6A-B171-4CE6-85E0-D9C7AB70D53A}" destId="{84015AB6-5788-47B2-8DC0-41F70D3FE29C}" srcOrd="0" destOrd="0" presId="urn:microsoft.com/office/officeart/2005/8/layout/process1"/>
    <dgm:cxn modelId="{63C253F1-C5F6-4757-95E3-999DD546B765}" type="presParOf" srcId="{59312578-F5B2-46F6-931D-99C60A8E105E}" destId="{C9382DA3-5159-4673-82AC-4ABA1C91BC56}" srcOrd="2" destOrd="0" presId="urn:microsoft.com/office/officeart/2005/8/layout/process1"/>
    <dgm:cxn modelId="{99C291E5-9A6D-4504-A603-9C1DB4FC5626}" type="presParOf" srcId="{59312578-F5B2-46F6-931D-99C60A8E105E}" destId="{D56DD644-2752-4066-94CE-DBC9398C3E6C}" srcOrd="3" destOrd="0" presId="urn:microsoft.com/office/officeart/2005/8/layout/process1"/>
    <dgm:cxn modelId="{D8C8D9C6-8E70-4963-A373-1B5E0064F99B}" type="presParOf" srcId="{D56DD644-2752-4066-94CE-DBC9398C3E6C}" destId="{FB08CADC-9758-4CDF-AA7B-25A772141E95}" srcOrd="0" destOrd="0" presId="urn:microsoft.com/office/officeart/2005/8/layout/process1"/>
    <dgm:cxn modelId="{2AE01B36-96FB-44CE-ADF4-5FDA39CF1579}" type="presParOf" srcId="{59312578-F5B2-46F6-931D-99C60A8E105E}" destId="{58AD3A63-9AF3-464D-B5D4-875D0281AEF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33B1F2-FFAF-4A10-977E-70627A680A4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8A07E285-6F34-46F7-A032-3AB22C9F505B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kk-K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Талантты және дарынды балаларды оқыту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C69C64-8E31-4A56-B225-57BA3F1604F8}" type="parTrans" cxnId="{AF38E765-C287-4986-BC37-4375C0AA3502}">
      <dgm:prSet/>
      <dgm:spPr/>
      <dgm:t>
        <a:bodyPr/>
        <a:lstStyle/>
        <a:p>
          <a:endParaRPr lang="ru-RU"/>
        </a:p>
      </dgm:t>
    </dgm:pt>
    <dgm:pt modelId="{DB4A6F2B-51B4-4E3E-AA9B-53EB789F4344}" type="sibTrans" cxnId="{AF38E765-C287-4986-BC37-4375C0AA3502}">
      <dgm:prSet/>
      <dgm:spPr/>
      <dgm:t>
        <a:bodyPr/>
        <a:lstStyle/>
        <a:p>
          <a:endParaRPr lang="ru-RU"/>
        </a:p>
      </dgm:t>
    </dgm:pt>
    <dgm:pt modelId="{493BBBF5-7844-4E03-B0BD-8338B6ED71B9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kk-K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Оқу үшін бағалау және оқуды бағалау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87FC9C-A6AE-452F-9373-0BE215243529}" type="parTrans" cxnId="{41D45D24-2986-44D3-AE3A-05BC4665F18E}">
      <dgm:prSet/>
      <dgm:spPr/>
      <dgm:t>
        <a:bodyPr/>
        <a:lstStyle/>
        <a:p>
          <a:endParaRPr lang="ru-RU"/>
        </a:p>
      </dgm:t>
    </dgm:pt>
    <dgm:pt modelId="{FFA98F1B-091E-413A-BD5E-654582E88044}" type="sibTrans" cxnId="{41D45D24-2986-44D3-AE3A-05BC4665F18E}">
      <dgm:prSet/>
      <dgm:spPr/>
      <dgm:t>
        <a:bodyPr/>
        <a:lstStyle/>
        <a:p>
          <a:endParaRPr lang="ru-RU"/>
        </a:p>
      </dgm:t>
    </dgm:pt>
    <dgm:pt modelId="{724B3184-2597-45A9-A73F-CAB5BE6BD269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kk-K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Оқыту мен оқуда АКТны қолдану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4E92D8-F1CA-470B-8EA8-EC2D669E64F6}" type="parTrans" cxnId="{2B8A1AF8-83D9-4E52-ABC0-A71F680100DB}">
      <dgm:prSet/>
      <dgm:spPr/>
      <dgm:t>
        <a:bodyPr/>
        <a:lstStyle/>
        <a:p>
          <a:endParaRPr lang="ru-RU"/>
        </a:p>
      </dgm:t>
    </dgm:pt>
    <dgm:pt modelId="{32FB8DBD-A828-421E-BD9C-AF1FB7FCEBC3}" type="sibTrans" cxnId="{2B8A1AF8-83D9-4E52-ABC0-A71F680100DB}">
      <dgm:prSet/>
      <dgm:spPr/>
      <dgm:t>
        <a:bodyPr/>
        <a:lstStyle/>
        <a:p>
          <a:endParaRPr lang="ru-RU"/>
        </a:p>
      </dgm:t>
    </dgm:pt>
    <dgm:pt modelId="{1A26E965-FCF5-40F9-BBE7-0F36D47CE962}" type="pres">
      <dgm:prSet presAssocID="{C633B1F2-FFAF-4A10-977E-70627A680A4D}" presName="Name0" presStyleCnt="0">
        <dgm:presLayoutVars>
          <dgm:dir/>
          <dgm:resizeHandles val="exact"/>
        </dgm:presLayoutVars>
      </dgm:prSet>
      <dgm:spPr/>
    </dgm:pt>
    <dgm:pt modelId="{B7E939FA-1890-4D3A-89E6-6727975CE469}" type="pres">
      <dgm:prSet presAssocID="{8A07E285-6F34-46F7-A032-3AB22C9F505B}" presName="node" presStyleLbl="node1" presStyleIdx="0" presStyleCnt="3" custScaleX="1059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0852F7-48A9-47A2-84EB-0B24062BB300}" type="pres">
      <dgm:prSet presAssocID="{DB4A6F2B-51B4-4E3E-AA9B-53EB789F4344}" presName="sibTrans" presStyleLbl="sibTrans2D1" presStyleIdx="0" presStyleCnt="2"/>
      <dgm:spPr/>
      <dgm:t>
        <a:bodyPr/>
        <a:lstStyle/>
        <a:p>
          <a:endParaRPr lang="ru-RU"/>
        </a:p>
      </dgm:t>
    </dgm:pt>
    <dgm:pt modelId="{947F4305-96A8-4FD7-945B-038FFBDD21E8}" type="pres">
      <dgm:prSet presAssocID="{DB4A6F2B-51B4-4E3E-AA9B-53EB789F4344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CA05342C-3D85-4F48-9F33-8909E8D94563}" type="pres">
      <dgm:prSet presAssocID="{493BBBF5-7844-4E03-B0BD-8338B6ED71B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1C1AB4-1F84-42B3-A5A5-C0F45EE29985}" type="pres">
      <dgm:prSet presAssocID="{FFA98F1B-091E-413A-BD5E-654582E88044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B9B5BC1-7601-4870-AE0E-831BCFAA8451}" type="pres">
      <dgm:prSet presAssocID="{FFA98F1B-091E-413A-BD5E-654582E88044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B59C78ED-CCFA-4D15-8862-47C8192A9F66}" type="pres">
      <dgm:prSet presAssocID="{724B3184-2597-45A9-A73F-CAB5BE6BD26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A24B9F-8914-42EB-BA02-9101CEBF1C96}" type="presOf" srcId="{FFA98F1B-091E-413A-BD5E-654582E88044}" destId="{6B9B5BC1-7601-4870-AE0E-831BCFAA8451}" srcOrd="1" destOrd="0" presId="urn:microsoft.com/office/officeart/2005/8/layout/process1"/>
    <dgm:cxn modelId="{53271512-F5D2-4336-BA1B-716BEDF53755}" type="presOf" srcId="{FFA98F1B-091E-413A-BD5E-654582E88044}" destId="{6D1C1AB4-1F84-42B3-A5A5-C0F45EE29985}" srcOrd="0" destOrd="0" presId="urn:microsoft.com/office/officeart/2005/8/layout/process1"/>
    <dgm:cxn modelId="{E1388A91-3E67-4A85-8DFC-FE9DC73C44BE}" type="presOf" srcId="{DB4A6F2B-51B4-4E3E-AA9B-53EB789F4344}" destId="{947F4305-96A8-4FD7-945B-038FFBDD21E8}" srcOrd="1" destOrd="0" presId="urn:microsoft.com/office/officeart/2005/8/layout/process1"/>
    <dgm:cxn modelId="{20A512FC-1B5D-41FE-9A4A-E2DEBFC03B9D}" type="presOf" srcId="{493BBBF5-7844-4E03-B0BD-8338B6ED71B9}" destId="{CA05342C-3D85-4F48-9F33-8909E8D94563}" srcOrd="0" destOrd="0" presId="urn:microsoft.com/office/officeart/2005/8/layout/process1"/>
    <dgm:cxn modelId="{BE91D965-1974-4CEA-A8B8-BC45E8226E21}" type="presOf" srcId="{8A07E285-6F34-46F7-A032-3AB22C9F505B}" destId="{B7E939FA-1890-4D3A-89E6-6727975CE469}" srcOrd="0" destOrd="0" presId="urn:microsoft.com/office/officeart/2005/8/layout/process1"/>
    <dgm:cxn modelId="{2B8A1AF8-83D9-4E52-ABC0-A71F680100DB}" srcId="{C633B1F2-FFAF-4A10-977E-70627A680A4D}" destId="{724B3184-2597-45A9-A73F-CAB5BE6BD269}" srcOrd="2" destOrd="0" parTransId="{C64E92D8-F1CA-470B-8EA8-EC2D669E64F6}" sibTransId="{32FB8DBD-A828-421E-BD9C-AF1FB7FCEBC3}"/>
    <dgm:cxn modelId="{F28933A8-53D3-4180-833D-AFF8F86DDDEF}" type="presOf" srcId="{DB4A6F2B-51B4-4E3E-AA9B-53EB789F4344}" destId="{900852F7-48A9-47A2-84EB-0B24062BB300}" srcOrd="0" destOrd="0" presId="urn:microsoft.com/office/officeart/2005/8/layout/process1"/>
    <dgm:cxn modelId="{AF38E765-C287-4986-BC37-4375C0AA3502}" srcId="{C633B1F2-FFAF-4A10-977E-70627A680A4D}" destId="{8A07E285-6F34-46F7-A032-3AB22C9F505B}" srcOrd="0" destOrd="0" parTransId="{C6C69C64-8E31-4A56-B225-57BA3F1604F8}" sibTransId="{DB4A6F2B-51B4-4E3E-AA9B-53EB789F4344}"/>
    <dgm:cxn modelId="{187B841F-A3C7-4F95-A752-8999D780E7EF}" type="presOf" srcId="{C633B1F2-FFAF-4A10-977E-70627A680A4D}" destId="{1A26E965-FCF5-40F9-BBE7-0F36D47CE962}" srcOrd="0" destOrd="0" presId="urn:microsoft.com/office/officeart/2005/8/layout/process1"/>
    <dgm:cxn modelId="{665E1B70-A86D-4C61-A1D2-7C518000CD6E}" type="presOf" srcId="{724B3184-2597-45A9-A73F-CAB5BE6BD269}" destId="{B59C78ED-CCFA-4D15-8862-47C8192A9F66}" srcOrd="0" destOrd="0" presId="urn:microsoft.com/office/officeart/2005/8/layout/process1"/>
    <dgm:cxn modelId="{41D45D24-2986-44D3-AE3A-05BC4665F18E}" srcId="{C633B1F2-FFAF-4A10-977E-70627A680A4D}" destId="{493BBBF5-7844-4E03-B0BD-8338B6ED71B9}" srcOrd="1" destOrd="0" parTransId="{9287FC9C-A6AE-452F-9373-0BE215243529}" sibTransId="{FFA98F1B-091E-413A-BD5E-654582E88044}"/>
    <dgm:cxn modelId="{6D79C564-B69A-46DE-A204-3CCC812F2702}" type="presParOf" srcId="{1A26E965-FCF5-40F9-BBE7-0F36D47CE962}" destId="{B7E939FA-1890-4D3A-89E6-6727975CE469}" srcOrd="0" destOrd="0" presId="urn:microsoft.com/office/officeart/2005/8/layout/process1"/>
    <dgm:cxn modelId="{02268EE9-6876-4A82-80A8-EEF4AF0EC077}" type="presParOf" srcId="{1A26E965-FCF5-40F9-BBE7-0F36D47CE962}" destId="{900852F7-48A9-47A2-84EB-0B24062BB300}" srcOrd="1" destOrd="0" presId="urn:microsoft.com/office/officeart/2005/8/layout/process1"/>
    <dgm:cxn modelId="{E421FE0D-4753-47C8-855C-86461C816FF2}" type="presParOf" srcId="{900852F7-48A9-47A2-84EB-0B24062BB300}" destId="{947F4305-96A8-4FD7-945B-038FFBDD21E8}" srcOrd="0" destOrd="0" presId="urn:microsoft.com/office/officeart/2005/8/layout/process1"/>
    <dgm:cxn modelId="{C5B0F196-0F2C-4CD0-92B0-AD3C57768833}" type="presParOf" srcId="{1A26E965-FCF5-40F9-BBE7-0F36D47CE962}" destId="{CA05342C-3D85-4F48-9F33-8909E8D94563}" srcOrd="2" destOrd="0" presId="urn:microsoft.com/office/officeart/2005/8/layout/process1"/>
    <dgm:cxn modelId="{883CF0F1-1902-47FA-B837-9412A4E5CE8D}" type="presParOf" srcId="{1A26E965-FCF5-40F9-BBE7-0F36D47CE962}" destId="{6D1C1AB4-1F84-42B3-A5A5-C0F45EE29985}" srcOrd="3" destOrd="0" presId="urn:microsoft.com/office/officeart/2005/8/layout/process1"/>
    <dgm:cxn modelId="{78C0C6EC-64CF-4980-B57B-6E7D2DFF41E1}" type="presParOf" srcId="{6D1C1AB4-1F84-42B3-A5A5-C0F45EE29985}" destId="{6B9B5BC1-7601-4870-AE0E-831BCFAA8451}" srcOrd="0" destOrd="0" presId="urn:microsoft.com/office/officeart/2005/8/layout/process1"/>
    <dgm:cxn modelId="{FD4BE8CD-245B-45B7-BC63-30885407DE9A}" type="presParOf" srcId="{1A26E965-FCF5-40F9-BBE7-0F36D47CE962}" destId="{B59C78ED-CCFA-4D15-8862-47C8192A9F6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6C492F-4680-4E1D-838A-249DB6AAC447}" type="doc">
      <dgm:prSet loTypeId="urn:microsoft.com/office/officeart/2005/8/layout/pyramid2" loCatId="pyramid" qsTypeId="urn:microsoft.com/office/officeart/2005/8/quickstyle/simple4" qsCatId="simple" csTypeId="urn:microsoft.com/office/officeart/2005/8/colors/accent1_2" csCatId="accent1" phldr="1"/>
      <dgm:spPr/>
    </dgm:pt>
    <dgm:pt modelId="{800AA077-5548-4A28-9EA2-16B359E87682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C00000"/>
        </a:solidFill>
      </dgm:spPr>
      <dgm:t>
        <a:bodyPr/>
        <a:lstStyle/>
        <a:p>
          <a:pPr algn="ctr"/>
          <a:r>
            <a:rPr lang="kk-KZ" sz="6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НЕ СӘТТІ ӨТТІ?</a:t>
          </a:r>
        </a:p>
        <a:p>
          <a:pPr algn="just"/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8FBBBD9-3290-426E-870A-49F63323296C}" type="parTrans" cxnId="{88F65A95-D05C-4F80-A391-15BFE7A8D536}">
      <dgm:prSet/>
      <dgm:spPr/>
      <dgm:t>
        <a:bodyPr/>
        <a:lstStyle/>
        <a:p>
          <a:endParaRPr lang="ru-RU"/>
        </a:p>
      </dgm:t>
    </dgm:pt>
    <dgm:pt modelId="{536E139D-C6AD-4FA3-BACD-F7F1F3DD7A6A}" type="sibTrans" cxnId="{88F65A95-D05C-4F80-A391-15BFE7A8D536}">
      <dgm:prSet/>
      <dgm:spPr/>
      <dgm:t>
        <a:bodyPr/>
        <a:lstStyle/>
        <a:p>
          <a:endParaRPr lang="ru-RU"/>
        </a:p>
      </dgm:t>
    </dgm:pt>
    <dgm:pt modelId="{B59461A7-81CA-4582-B3D8-6C9DD1E8B929}">
      <dgm:prSet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C00000"/>
        </a:solid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pPr algn="ctr"/>
          <a:r>
            <a:rPr lang="kk-KZ" sz="4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ҚАНДАЙ КЕДЕРГІЛЕР БОЛДЫ?</a:t>
          </a:r>
        </a:p>
      </dgm:t>
    </dgm:pt>
    <dgm:pt modelId="{65EB06B6-ECEA-4580-9BB8-B824B5566312}" type="parTrans" cxnId="{702C8B8E-AF40-4F0F-9082-555CC3CB0E10}">
      <dgm:prSet/>
      <dgm:spPr/>
      <dgm:t>
        <a:bodyPr/>
        <a:lstStyle/>
        <a:p>
          <a:endParaRPr lang="ru-RU"/>
        </a:p>
      </dgm:t>
    </dgm:pt>
    <dgm:pt modelId="{E7396D79-3DDA-454B-8990-D36B88807C9B}" type="sibTrans" cxnId="{702C8B8E-AF40-4F0F-9082-555CC3CB0E10}">
      <dgm:prSet/>
      <dgm:spPr/>
      <dgm:t>
        <a:bodyPr/>
        <a:lstStyle/>
        <a:p>
          <a:endParaRPr lang="ru-RU"/>
        </a:p>
      </dgm:t>
    </dgm:pt>
    <dgm:pt modelId="{A9CBC8D9-967F-4907-9533-0025237FA182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C00000"/>
        </a:solidFill>
      </dgm:spPr>
      <dgm:t>
        <a:bodyPr/>
        <a:lstStyle/>
        <a:p>
          <a:pPr algn="ctr"/>
          <a:r>
            <a:rPr lang="kk-KZ" sz="4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БОЛАШАҚТА НЕНІ ӨЗГЕРТЕМІН?</a:t>
          </a:r>
        </a:p>
      </dgm:t>
    </dgm:pt>
    <dgm:pt modelId="{87871051-C8A8-4D1B-8542-67C89F5ACD69}" type="parTrans" cxnId="{76D0C5A5-328A-43BE-AAA1-D2D3CA708840}">
      <dgm:prSet/>
      <dgm:spPr/>
      <dgm:t>
        <a:bodyPr/>
        <a:lstStyle/>
        <a:p>
          <a:endParaRPr lang="ru-RU"/>
        </a:p>
      </dgm:t>
    </dgm:pt>
    <dgm:pt modelId="{F0A067C9-D434-4E53-BEF7-BBAE60BB2A77}" type="sibTrans" cxnId="{76D0C5A5-328A-43BE-AAA1-D2D3CA708840}">
      <dgm:prSet/>
      <dgm:spPr/>
      <dgm:t>
        <a:bodyPr/>
        <a:lstStyle/>
        <a:p>
          <a:endParaRPr lang="ru-RU"/>
        </a:p>
      </dgm:t>
    </dgm:pt>
    <dgm:pt modelId="{8B8EE7F8-20BE-4D97-918B-6AE90275DF2C}" type="pres">
      <dgm:prSet presAssocID="{F76C492F-4680-4E1D-838A-249DB6AAC447}" presName="compositeShape" presStyleCnt="0">
        <dgm:presLayoutVars>
          <dgm:dir/>
          <dgm:resizeHandles/>
        </dgm:presLayoutVars>
      </dgm:prSet>
      <dgm:spPr/>
    </dgm:pt>
    <dgm:pt modelId="{6DFFE2E6-A859-4F63-BAB5-A64D3BA567F1}" type="pres">
      <dgm:prSet presAssocID="{F76C492F-4680-4E1D-838A-249DB6AAC447}" presName="pyramid" presStyleLbl="node1" presStyleIdx="0" presStyleCnt="1" custScaleX="114327" custLinFactNeighborX="5833" custLinFactNeighborY="1667"/>
      <dgm:spPr/>
    </dgm:pt>
    <dgm:pt modelId="{0202ACBF-321B-4137-85E2-9E0A759FEC92}" type="pres">
      <dgm:prSet presAssocID="{F76C492F-4680-4E1D-838A-249DB6AAC447}" presName="theList" presStyleCnt="0"/>
      <dgm:spPr/>
    </dgm:pt>
    <dgm:pt modelId="{8723E6EA-9A94-4768-A86D-939404167736}" type="pres">
      <dgm:prSet presAssocID="{800AA077-5548-4A28-9EA2-16B359E87682}" presName="aNode" presStyleLbl="fgAcc1" presStyleIdx="0" presStyleCnt="3" custScaleX="223596" custScaleY="415418" custLinFactY="20162" custLinFactNeighborX="-1735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7B26E2-A700-4F63-A4D3-A5CEFCBD18B0}" type="pres">
      <dgm:prSet presAssocID="{800AA077-5548-4A28-9EA2-16B359E87682}" presName="aSpace" presStyleCnt="0"/>
      <dgm:spPr/>
    </dgm:pt>
    <dgm:pt modelId="{9DF77391-7494-4426-AAB6-B987A72AC96F}" type="pres">
      <dgm:prSet presAssocID="{B59461A7-81CA-4582-B3D8-6C9DD1E8B929}" presName="aNode" presStyleLbl="fgAcc1" presStyleIdx="1" presStyleCnt="3" custScaleX="231463" custScaleY="377251" custLinFactY="65241" custLinFactNeighborX="-1656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F5943B-33BE-4B4E-B923-7D6587DFC37A}" type="pres">
      <dgm:prSet presAssocID="{B59461A7-81CA-4582-B3D8-6C9DD1E8B929}" presName="aSpace" presStyleCnt="0"/>
      <dgm:spPr/>
    </dgm:pt>
    <dgm:pt modelId="{B70EDD2B-FCD8-42A5-BA4C-754036C4B2C9}" type="pres">
      <dgm:prSet presAssocID="{A9CBC8D9-967F-4907-9533-0025237FA182}" presName="aNode" presStyleLbl="fgAcc1" presStyleIdx="2" presStyleCnt="3" custScaleX="229980" custScaleY="533671" custLinFactY="100000" custLinFactNeighborX="-15328" custLinFactNeighborY="1999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118263-D6A9-427F-91B7-AC1B550AE997}" type="pres">
      <dgm:prSet presAssocID="{A9CBC8D9-967F-4907-9533-0025237FA182}" presName="aSpace" presStyleCnt="0"/>
      <dgm:spPr/>
    </dgm:pt>
  </dgm:ptLst>
  <dgm:cxnLst>
    <dgm:cxn modelId="{702C8B8E-AF40-4F0F-9082-555CC3CB0E10}" srcId="{F76C492F-4680-4E1D-838A-249DB6AAC447}" destId="{B59461A7-81CA-4582-B3D8-6C9DD1E8B929}" srcOrd="1" destOrd="0" parTransId="{65EB06B6-ECEA-4580-9BB8-B824B5566312}" sibTransId="{E7396D79-3DDA-454B-8990-D36B88807C9B}"/>
    <dgm:cxn modelId="{88F65A95-D05C-4F80-A391-15BFE7A8D536}" srcId="{F76C492F-4680-4E1D-838A-249DB6AAC447}" destId="{800AA077-5548-4A28-9EA2-16B359E87682}" srcOrd="0" destOrd="0" parTransId="{F8FBBBD9-3290-426E-870A-49F63323296C}" sibTransId="{536E139D-C6AD-4FA3-BACD-F7F1F3DD7A6A}"/>
    <dgm:cxn modelId="{C69FE879-CC7F-476D-9818-1E49849C3A67}" type="presOf" srcId="{F76C492F-4680-4E1D-838A-249DB6AAC447}" destId="{8B8EE7F8-20BE-4D97-918B-6AE90275DF2C}" srcOrd="0" destOrd="0" presId="urn:microsoft.com/office/officeart/2005/8/layout/pyramid2"/>
    <dgm:cxn modelId="{E5B76DDD-D6FF-42CE-B41C-EFCBD01A531B}" type="presOf" srcId="{B59461A7-81CA-4582-B3D8-6C9DD1E8B929}" destId="{9DF77391-7494-4426-AAB6-B987A72AC96F}" srcOrd="0" destOrd="0" presId="urn:microsoft.com/office/officeart/2005/8/layout/pyramid2"/>
    <dgm:cxn modelId="{41CF0736-83F5-4564-92DE-BD972DF4EA59}" type="presOf" srcId="{A9CBC8D9-967F-4907-9533-0025237FA182}" destId="{B70EDD2B-FCD8-42A5-BA4C-754036C4B2C9}" srcOrd="0" destOrd="0" presId="urn:microsoft.com/office/officeart/2005/8/layout/pyramid2"/>
    <dgm:cxn modelId="{49F852BC-0417-4B8D-BC7F-67EA44E450BC}" type="presOf" srcId="{800AA077-5548-4A28-9EA2-16B359E87682}" destId="{8723E6EA-9A94-4768-A86D-939404167736}" srcOrd="0" destOrd="0" presId="urn:microsoft.com/office/officeart/2005/8/layout/pyramid2"/>
    <dgm:cxn modelId="{76D0C5A5-328A-43BE-AAA1-D2D3CA708840}" srcId="{F76C492F-4680-4E1D-838A-249DB6AAC447}" destId="{A9CBC8D9-967F-4907-9533-0025237FA182}" srcOrd="2" destOrd="0" parTransId="{87871051-C8A8-4D1B-8542-67C89F5ACD69}" sibTransId="{F0A067C9-D434-4E53-BEF7-BBAE60BB2A77}"/>
    <dgm:cxn modelId="{8E5F2576-20B3-432A-AF40-776AAE2AF12E}" type="presParOf" srcId="{8B8EE7F8-20BE-4D97-918B-6AE90275DF2C}" destId="{6DFFE2E6-A859-4F63-BAB5-A64D3BA567F1}" srcOrd="0" destOrd="0" presId="urn:microsoft.com/office/officeart/2005/8/layout/pyramid2"/>
    <dgm:cxn modelId="{DC71FA37-A090-490D-8584-F44BA45406F4}" type="presParOf" srcId="{8B8EE7F8-20BE-4D97-918B-6AE90275DF2C}" destId="{0202ACBF-321B-4137-85E2-9E0A759FEC92}" srcOrd="1" destOrd="0" presId="urn:microsoft.com/office/officeart/2005/8/layout/pyramid2"/>
    <dgm:cxn modelId="{1BD082D4-0085-4A43-A4E6-8015854B0E31}" type="presParOf" srcId="{0202ACBF-321B-4137-85E2-9E0A759FEC92}" destId="{8723E6EA-9A94-4768-A86D-939404167736}" srcOrd="0" destOrd="0" presId="urn:microsoft.com/office/officeart/2005/8/layout/pyramid2"/>
    <dgm:cxn modelId="{24118533-797F-4391-94C1-7F2A61A74F1C}" type="presParOf" srcId="{0202ACBF-321B-4137-85E2-9E0A759FEC92}" destId="{9A7B26E2-A700-4F63-A4D3-A5CEFCBD18B0}" srcOrd="1" destOrd="0" presId="urn:microsoft.com/office/officeart/2005/8/layout/pyramid2"/>
    <dgm:cxn modelId="{FEC19CCD-3F42-44D4-9072-46ABAEBFAD79}" type="presParOf" srcId="{0202ACBF-321B-4137-85E2-9E0A759FEC92}" destId="{9DF77391-7494-4426-AAB6-B987A72AC96F}" srcOrd="2" destOrd="0" presId="urn:microsoft.com/office/officeart/2005/8/layout/pyramid2"/>
    <dgm:cxn modelId="{B496669E-3AFD-4D67-99DE-6F8959342DA4}" type="presParOf" srcId="{0202ACBF-321B-4137-85E2-9E0A759FEC92}" destId="{FEF5943B-33BE-4B4E-B923-7D6587DFC37A}" srcOrd="3" destOrd="0" presId="urn:microsoft.com/office/officeart/2005/8/layout/pyramid2"/>
    <dgm:cxn modelId="{E5A32232-FA6E-49AE-8D93-A3EF0844A0B5}" type="presParOf" srcId="{0202ACBF-321B-4137-85E2-9E0A759FEC92}" destId="{B70EDD2B-FCD8-42A5-BA4C-754036C4B2C9}" srcOrd="4" destOrd="0" presId="urn:microsoft.com/office/officeart/2005/8/layout/pyramid2"/>
    <dgm:cxn modelId="{901A8669-B96C-497C-8230-ACA6A41E4821}" type="presParOf" srcId="{0202ACBF-321B-4137-85E2-9E0A759FEC92}" destId="{DE118263-D6A9-427F-91B7-AC1B550AE997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5853666-4B47-4BEF-8774-A1479F9ADECC}">
      <dsp:nvSpPr>
        <dsp:cNvPr id="0" name=""/>
        <dsp:cNvSpPr/>
      </dsp:nvSpPr>
      <dsp:spPr>
        <a:xfrm>
          <a:off x="1430403" y="-29188"/>
          <a:ext cx="4926401" cy="4926401"/>
        </a:xfrm>
        <a:prstGeom prst="circularArrow">
          <a:avLst>
            <a:gd name="adj1" fmla="val 5544"/>
            <a:gd name="adj2" fmla="val 330680"/>
            <a:gd name="adj3" fmla="val 13774747"/>
            <a:gd name="adj4" fmla="val 17386681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AC3957F-BB44-461D-A679-0D341FE87117}">
      <dsp:nvSpPr>
        <dsp:cNvPr id="0" name=""/>
        <dsp:cNvSpPr/>
      </dsp:nvSpPr>
      <dsp:spPr>
        <a:xfrm>
          <a:off x="2739591" y="1797"/>
          <a:ext cx="2308025" cy="1154012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  <a:outerShdw blurRad="76200" dist="12700" dir="2700000" sy="-23000" kx="-800400" algn="bl" rotWithShape="0">
            <a:prstClr val="black">
              <a:alpha val="2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kern="1200" dirty="0" smtClean="0">
              <a:latin typeface="Times New Roman" pitchFamily="18" charset="0"/>
              <a:cs typeface="Times New Roman" pitchFamily="18" charset="0"/>
            </a:rPr>
            <a:t>Ақпараттандырушы карточкалар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39591" y="1797"/>
        <a:ext cx="2308025" cy="1154012"/>
      </dsp:txXfrm>
    </dsp:sp>
    <dsp:sp modelId="{589FCE0C-3DD4-4CA1-858E-0710EA25E674}">
      <dsp:nvSpPr>
        <dsp:cNvPr id="0" name=""/>
        <dsp:cNvSpPr/>
      </dsp:nvSpPr>
      <dsp:spPr>
        <a:xfrm>
          <a:off x="4737581" y="1453422"/>
          <a:ext cx="2308025" cy="1154012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glow rad="139700">
            <a:schemeClr val="accent2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kern="1200" dirty="0" smtClean="0">
              <a:latin typeface="Times New Roman" pitchFamily="18" charset="0"/>
              <a:cs typeface="Times New Roman" pitchFamily="18" charset="0"/>
            </a:rPr>
            <a:t>Өз еркімен орындауға арналған тапсырмалар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37581" y="1453422"/>
        <a:ext cx="2308025" cy="1154012"/>
      </dsp:txXfrm>
    </dsp:sp>
    <dsp:sp modelId="{F50923CD-2522-493E-893E-78901C12CAF6}">
      <dsp:nvSpPr>
        <dsp:cNvPr id="0" name=""/>
        <dsp:cNvSpPr/>
      </dsp:nvSpPr>
      <dsp:spPr>
        <a:xfrm>
          <a:off x="3974417" y="3802200"/>
          <a:ext cx="2308025" cy="1154012"/>
        </a:xfrm>
        <a:prstGeom prst="round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600" kern="1200" dirty="0" smtClean="0">
              <a:latin typeface="Times New Roman" pitchFamily="18" charset="0"/>
              <a:cs typeface="Times New Roman" pitchFamily="18" charset="0"/>
            </a:rPr>
            <a:t>Дифференциалданған үй тапсырмасы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74417" y="3802200"/>
        <a:ext cx="2308025" cy="1154012"/>
      </dsp:txXfrm>
    </dsp:sp>
    <dsp:sp modelId="{BF7DFEBC-48C2-45D5-8B9F-CAF4562CA078}">
      <dsp:nvSpPr>
        <dsp:cNvPr id="0" name=""/>
        <dsp:cNvSpPr/>
      </dsp:nvSpPr>
      <dsp:spPr>
        <a:xfrm>
          <a:off x="1504765" y="3802200"/>
          <a:ext cx="2308025" cy="1154012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glow rad="101600">
            <a:schemeClr val="accent6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000" kern="1200" dirty="0" smtClean="0">
              <a:latin typeface="Times New Roman" pitchFamily="18" charset="0"/>
              <a:cs typeface="Times New Roman" pitchFamily="18" charset="0"/>
            </a:rPr>
            <a:t>Жеке-топтық жұмыстар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04765" y="3802200"/>
        <a:ext cx="2308025" cy="1154012"/>
      </dsp:txXfrm>
    </dsp:sp>
    <dsp:sp modelId="{09ED1BE8-C172-4F13-9A5E-51635F15458B}">
      <dsp:nvSpPr>
        <dsp:cNvPr id="0" name=""/>
        <dsp:cNvSpPr/>
      </dsp:nvSpPr>
      <dsp:spPr>
        <a:xfrm>
          <a:off x="741601" y="1453422"/>
          <a:ext cx="2308025" cy="1154012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kern="1200" dirty="0" smtClean="0">
              <a:latin typeface="Times New Roman" pitchFamily="18" charset="0"/>
              <a:cs typeface="Times New Roman" pitchFamily="18" charset="0"/>
            </a:rPr>
            <a:t>Әр түрлі деңгейдегі үлестірмелі және дидактикалық тапсырмалар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41601" y="1453422"/>
        <a:ext cx="2308025" cy="115401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E52D4E-D71A-458E-9386-F246B5FE0A7E}">
      <dsp:nvSpPr>
        <dsp:cNvPr id="0" name=""/>
        <dsp:cNvSpPr/>
      </dsp:nvSpPr>
      <dsp:spPr>
        <a:xfrm>
          <a:off x="11055" y="0"/>
          <a:ext cx="2254755" cy="1856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Оқыту мен оқудағы жаңа тәсілдер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055" y="0"/>
        <a:ext cx="2254755" cy="1856072"/>
      </dsp:txXfrm>
    </dsp:sp>
    <dsp:sp modelId="{A1362D6A-B171-4CE6-85E0-D9C7AB70D53A}">
      <dsp:nvSpPr>
        <dsp:cNvPr id="0" name=""/>
        <dsp:cNvSpPr/>
      </dsp:nvSpPr>
      <dsp:spPr>
        <a:xfrm>
          <a:off x="2501789" y="714500"/>
          <a:ext cx="462297" cy="5497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2501789" y="714500"/>
        <a:ext cx="462297" cy="549767"/>
      </dsp:txXfrm>
    </dsp:sp>
    <dsp:sp modelId="{C9382DA3-5159-4673-82AC-4ABA1C91BC56}">
      <dsp:nvSpPr>
        <dsp:cNvPr id="0" name=""/>
        <dsp:cNvSpPr/>
      </dsp:nvSpPr>
      <dsp:spPr>
        <a:xfrm>
          <a:off x="3138070" y="0"/>
          <a:ext cx="2216803" cy="1856072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Оқушылардың жас ерекшелігіне сәйкес оқыту және оқу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38070" y="0"/>
        <a:ext cx="2216803" cy="1856072"/>
      </dsp:txXfrm>
    </dsp:sp>
    <dsp:sp modelId="{D56DD644-2752-4066-94CE-DBC9398C3E6C}">
      <dsp:nvSpPr>
        <dsp:cNvPr id="0" name=""/>
        <dsp:cNvSpPr/>
      </dsp:nvSpPr>
      <dsp:spPr>
        <a:xfrm>
          <a:off x="5579487" y="653152"/>
          <a:ext cx="476179" cy="5497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5579487" y="653152"/>
        <a:ext cx="476179" cy="549767"/>
      </dsp:txXfrm>
    </dsp:sp>
    <dsp:sp modelId="{58AD3A63-9AF3-464D-B5D4-875D0281AEF9}">
      <dsp:nvSpPr>
        <dsp:cNvPr id="0" name=""/>
        <dsp:cNvSpPr/>
      </dsp:nvSpPr>
      <dsp:spPr>
        <a:xfrm>
          <a:off x="6253326" y="0"/>
          <a:ext cx="2216803" cy="1856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Оқытуды басқару және көшбасшылық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3326" y="0"/>
        <a:ext cx="2216803" cy="185607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E939FA-1890-4D3A-89E6-6727975CE469}">
      <dsp:nvSpPr>
        <dsp:cNvPr id="0" name=""/>
        <dsp:cNvSpPr/>
      </dsp:nvSpPr>
      <dsp:spPr>
        <a:xfrm>
          <a:off x="9500" y="95652"/>
          <a:ext cx="2279504" cy="1538190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Талантты және дарынды балаларды оқыту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00" y="95652"/>
        <a:ext cx="2279504" cy="1538190"/>
      </dsp:txXfrm>
    </dsp:sp>
    <dsp:sp modelId="{900852F7-48A9-47A2-84EB-0B24062BB300}">
      <dsp:nvSpPr>
        <dsp:cNvPr id="0" name=""/>
        <dsp:cNvSpPr/>
      </dsp:nvSpPr>
      <dsp:spPr>
        <a:xfrm>
          <a:off x="2504235" y="597862"/>
          <a:ext cx="456288" cy="5337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2504235" y="597862"/>
        <a:ext cx="456288" cy="533771"/>
      </dsp:txXfrm>
    </dsp:sp>
    <dsp:sp modelId="{CA05342C-3D85-4F48-9F33-8909E8D94563}">
      <dsp:nvSpPr>
        <dsp:cNvPr id="0" name=""/>
        <dsp:cNvSpPr/>
      </dsp:nvSpPr>
      <dsp:spPr>
        <a:xfrm>
          <a:off x="3149925" y="95652"/>
          <a:ext cx="2152303" cy="1538190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Оқу үшін бағалау және оқуды бағалау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49925" y="95652"/>
        <a:ext cx="2152303" cy="1538190"/>
      </dsp:txXfrm>
    </dsp:sp>
    <dsp:sp modelId="{6D1C1AB4-1F84-42B3-A5A5-C0F45EE29985}">
      <dsp:nvSpPr>
        <dsp:cNvPr id="0" name=""/>
        <dsp:cNvSpPr/>
      </dsp:nvSpPr>
      <dsp:spPr>
        <a:xfrm>
          <a:off x="5517459" y="597862"/>
          <a:ext cx="456288" cy="5337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5517459" y="597862"/>
        <a:ext cx="456288" cy="533771"/>
      </dsp:txXfrm>
    </dsp:sp>
    <dsp:sp modelId="{B59C78ED-CCFA-4D15-8862-47C8192A9F66}">
      <dsp:nvSpPr>
        <dsp:cNvPr id="0" name=""/>
        <dsp:cNvSpPr/>
      </dsp:nvSpPr>
      <dsp:spPr>
        <a:xfrm>
          <a:off x="6163150" y="95652"/>
          <a:ext cx="2152303" cy="1538190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Оқыту мен оқуда АКТны қолдану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63150" y="95652"/>
        <a:ext cx="2152303" cy="153819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DFFE2E6-A859-4F63-BAB5-A64D3BA567F1}">
      <dsp:nvSpPr>
        <dsp:cNvPr id="0" name=""/>
        <dsp:cNvSpPr/>
      </dsp:nvSpPr>
      <dsp:spPr>
        <a:xfrm>
          <a:off x="157090" y="0"/>
          <a:ext cx="6375506" cy="5576553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23E6EA-9A94-4768-A86D-939404167736}">
      <dsp:nvSpPr>
        <dsp:cNvPr id="0" name=""/>
        <dsp:cNvSpPr/>
      </dsp:nvSpPr>
      <dsp:spPr>
        <a:xfrm>
          <a:off x="150529" y="666818"/>
          <a:ext cx="8104818" cy="1357383"/>
        </a:xfrm>
        <a:prstGeom prst="roundRect">
          <a:avLst/>
        </a:prstGeom>
        <a:solidFill>
          <a:srgbClr val="C00000"/>
        </a:soli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60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НЕ СӘТТІ ӨТТІ?</a:t>
          </a:r>
        </a:p>
        <a:p>
          <a:pPr lvl="0" algn="just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0529" y="666818"/>
        <a:ext cx="8104818" cy="1357383"/>
      </dsp:txXfrm>
    </dsp:sp>
    <dsp:sp modelId="{9DF77391-7494-4426-AAB6-B987A72AC96F}">
      <dsp:nvSpPr>
        <dsp:cNvPr id="0" name=""/>
        <dsp:cNvSpPr/>
      </dsp:nvSpPr>
      <dsp:spPr>
        <a:xfrm>
          <a:off x="36403" y="2212342"/>
          <a:ext cx="8389978" cy="1232672"/>
        </a:xfrm>
        <a:prstGeom prst="roundRect">
          <a:avLst/>
        </a:prstGeom>
        <a:solidFill>
          <a:srgbClr val="C00000"/>
        </a:solidFill>
        <a:ln w="38100" cap="flat" cmpd="sng" algn="ctr">
          <a:solidFill>
            <a:schemeClr val="bg1">
              <a:lumMod val="9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4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ҚАНДАЙ КЕДЕРГІЛЕР БОЛДЫ?</a:t>
          </a:r>
        </a:p>
      </dsp:txBody>
      <dsp:txXfrm>
        <a:off x="36403" y="2212342"/>
        <a:ext cx="8389978" cy="1232672"/>
      </dsp:txXfrm>
    </dsp:sp>
    <dsp:sp modelId="{B70EDD2B-FCD8-42A5-BA4C-754036C4B2C9}">
      <dsp:nvSpPr>
        <dsp:cNvPr id="0" name=""/>
        <dsp:cNvSpPr/>
      </dsp:nvSpPr>
      <dsp:spPr>
        <a:xfrm>
          <a:off x="108228" y="3640268"/>
          <a:ext cx="8336223" cy="1743776"/>
        </a:xfrm>
        <a:prstGeom prst="roundRect">
          <a:avLst/>
        </a:prstGeom>
        <a:solidFill>
          <a:srgbClr val="C00000"/>
        </a:soli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4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БОЛАШАҚТА НЕНІ ӨЗГЕРТЕМІН?</a:t>
          </a:r>
        </a:p>
      </dsp:txBody>
      <dsp:txXfrm>
        <a:off x="108228" y="3640268"/>
        <a:ext cx="8336223" cy="1743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6ACCD-A2F5-433A-9C36-32B3643FB600}" type="datetimeFigureOut">
              <a:rPr lang="ru-RU" smtClean="0"/>
              <a:pPr/>
              <a:t>21.07.2017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05401-B6AD-44A0-97D5-D2527328DFF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21.07.2017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9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lmasbayeva_a\Desktop\обл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728" r="62558"/>
          <a:stretch>
            <a:fillRect/>
          </a:stretch>
        </p:blipFill>
        <p:spPr bwMode="auto">
          <a:xfrm>
            <a:off x="0" y="0"/>
            <a:ext cx="34617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57432" y="928670"/>
            <a:ext cx="6472286" cy="1428760"/>
          </a:xfrm>
        </p:spPr>
        <p:txBody>
          <a:bodyPr>
            <a:noAutofit/>
          </a:bodyPr>
          <a:lstStyle/>
          <a:p>
            <a:r>
              <a:rPr lang="kk-KZ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Нахимов негізгі мектебінің</a:t>
            </a:r>
            <a:br>
              <a:rPr lang="kk-KZ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физика пәнінің мұғалімі</a:t>
            </a:r>
            <a:br>
              <a:rPr lang="kk-KZ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Нарбутина Айдананың</a:t>
            </a:r>
            <a:r>
              <a:rPr lang="kk-KZ" sz="36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36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әдістемелік</a:t>
            </a:r>
            <a:r>
              <a:rPr lang="kk-KZ" sz="36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жобасы </a:t>
            </a:r>
            <a:br>
              <a:rPr lang="kk-KZ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(өз тәжірибемнен)</a:t>
            </a:r>
            <a:br>
              <a:rPr lang="kk-KZ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5" name="Picture 1" descr="D:\телефон\ретрика\IMG_20170306_1735535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139952" y="3645024"/>
            <a:ext cx="2880320" cy="288032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672408" cy="2362274"/>
          </a:xfrm>
        </p:spPr>
        <p:txBody>
          <a:bodyPr>
            <a:noAutofit/>
          </a:bodyPr>
          <a:lstStyle/>
          <a:p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Мектептегі физика курсы бойынша барлық заңдылықтарға арналған видеофрагменттер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Рисунок 1"/>
          <p:cNvPicPr>
            <a:picLocks noChangeAspect="1" noChangeArrowheads="1"/>
          </p:cNvPicPr>
          <p:nvPr/>
        </p:nvPicPr>
        <p:blipFill>
          <a:blip r:embed="rId2" cstate="print"/>
          <a:srcRect l="13924" t="5632" r="14596" b="6229"/>
          <a:stretch>
            <a:fillRect/>
          </a:stretch>
        </p:blipFill>
        <p:spPr bwMode="auto">
          <a:xfrm>
            <a:off x="0" y="0"/>
            <a:ext cx="5348900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051" name="Рисунок 4"/>
          <p:cNvPicPr>
            <a:picLocks noChangeAspect="1" noChangeArrowheads="1"/>
          </p:cNvPicPr>
          <p:nvPr/>
        </p:nvPicPr>
        <p:blipFill>
          <a:blip r:embed="rId3" cstate="print"/>
          <a:srcRect l="13924" r="14596" b="6229"/>
          <a:stretch>
            <a:fillRect/>
          </a:stretch>
        </p:blipFill>
        <p:spPr bwMode="auto">
          <a:xfrm>
            <a:off x="3689713" y="2825552"/>
            <a:ext cx="5454287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0" y="3933056"/>
            <a:ext cx="35638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Табиғатта орын алатын барлық құбылыстарды көзбен көріп, бақылауға, тәжірибелердің жасалу заңдылығы мен маңыздылын  түсіндіруге мүмкіндік береді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7"/>
          <p:cNvPicPr>
            <a:picLocks noChangeAspect="1" noChangeArrowheads="1"/>
          </p:cNvPicPr>
          <p:nvPr/>
        </p:nvPicPr>
        <p:blipFill>
          <a:blip r:embed="rId2" cstate="print"/>
          <a:srcRect l="13924" r="14596" b="6229"/>
          <a:stretch>
            <a:fillRect/>
          </a:stretch>
        </p:blipFill>
        <p:spPr bwMode="auto">
          <a:xfrm>
            <a:off x="0" y="0"/>
            <a:ext cx="5027656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075" name="Рисунок 10"/>
          <p:cNvPicPr>
            <a:picLocks noChangeAspect="1" noChangeArrowheads="1"/>
          </p:cNvPicPr>
          <p:nvPr/>
        </p:nvPicPr>
        <p:blipFill>
          <a:blip r:embed="rId3" cstate="print"/>
          <a:srcRect l="13327" t="2150" r="15193" b="5412"/>
          <a:stretch>
            <a:fillRect/>
          </a:stretch>
        </p:blipFill>
        <p:spPr bwMode="auto">
          <a:xfrm>
            <a:off x="3907511" y="3041576"/>
            <a:ext cx="5236489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5148064" y="404664"/>
            <a:ext cx="345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Әйгілі ғалымдардың жасаған тәжірибелерін теориялық тұрғыда ғана емес, практика жүзінде байқап көреді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3933056"/>
            <a:ext cx="36358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Оқушылардың пәнге деген қызығушылығы артады, ғылыммен айналысуына түрткі болады. Оқушы өз бетімен тәжірибе жасай бастайды, табиғаттағы құбылыстарға қызығады.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Рисунок 13"/>
          <p:cNvPicPr>
            <a:picLocks noChangeAspect="1" noChangeArrowheads="1"/>
          </p:cNvPicPr>
          <p:nvPr/>
        </p:nvPicPr>
        <p:blipFill>
          <a:blip r:embed="rId2" cstate="print"/>
          <a:srcRect l="14014" t="10011" r="14506" b="16863"/>
          <a:stretch>
            <a:fillRect/>
          </a:stretch>
        </p:blipFill>
        <p:spPr bwMode="auto">
          <a:xfrm>
            <a:off x="0" y="0"/>
            <a:ext cx="5325548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099" name="Рисунок 16"/>
          <p:cNvPicPr>
            <a:picLocks noChangeAspect="1" noChangeArrowheads="1"/>
          </p:cNvPicPr>
          <p:nvPr/>
        </p:nvPicPr>
        <p:blipFill>
          <a:blip r:embed="rId3" cstate="print"/>
          <a:srcRect l="12712" t="5632" r="14596" b="6229"/>
          <a:stretch>
            <a:fillRect/>
          </a:stretch>
        </p:blipFill>
        <p:spPr bwMode="auto">
          <a:xfrm>
            <a:off x="5220072" y="0"/>
            <a:ext cx="3923928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100" name="Рисунок 22"/>
          <p:cNvPicPr>
            <a:picLocks noChangeAspect="1" noChangeArrowheads="1"/>
          </p:cNvPicPr>
          <p:nvPr/>
        </p:nvPicPr>
        <p:blipFill>
          <a:blip r:embed="rId4" cstate="print"/>
          <a:srcRect l="5443" r="4904" b="4080"/>
          <a:stretch>
            <a:fillRect/>
          </a:stretch>
        </p:blipFill>
        <p:spPr bwMode="auto">
          <a:xfrm>
            <a:off x="0" y="3068960"/>
            <a:ext cx="5493430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5580112" y="3356992"/>
            <a:ext cx="33123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Тарихта аты аңызға айналған адамдар туралы қызықты дереккөздер. </a:t>
            </a:r>
          </a:p>
          <a:p>
            <a:pPr algn="ctr"/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Жер бетіндегі әр түрлі күштердің табиғатының сыры ашылады.</a:t>
            </a:r>
          </a:p>
          <a:p>
            <a:pPr algn="ctr"/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Пән бойынша барлық тараулар қамтылған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25"/>
          <p:cNvPicPr>
            <a:picLocks noChangeAspect="1" noChangeArrowheads="1"/>
          </p:cNvPicPr>
          <p:nvPr/>
        </p:nvPicPr>
        <p:blipFill>
          <a:blip r:embed="rId2" cstate="print"/>
          <a:srcRect l="12803" t="3559" r="14506" b="36220"/>
          <a:stretch>
            <a:fillRect/>
          </a:stretch>
        </p:blipFill>
        <p:spPr bwMode="auto">
          <a:xfrm>
            <a:off x="-1" y="0"/>
            <a:ext cx="5804829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123" name="Рисунок 31"/>
          <p:cNvPicPr>
            <a:picLocks noChangeAspect="1" noChangeArrowheads="1"/>
          </p:cNvPicPr>
          <p:nvPr/>
        </p:nvPicPr>
        <p:blipFill>
          <a:blip r:embed="rId3" cstate="print"/>
          <a:srcRect l="12712" t="5632" r="13385" b="6229"/>
          <a:stretch>
            <a:fillRect/>
          </a:stretch>
        </p:blipFill>
        <p:spPr bwMode="auto">
          <a:xfrm>
            <a:off x="0" y="3212976"/>
            <a:ext cx="5292080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124" name="Рисунок 34"/>
          <p:cNvPicPr>
            <a:picLocks noChangeAspect="1" noChangeArrowheads="1"/>
          </p:cNvPicPr>
          <p:nvPr/>
        </p:nvPicPr>
        <p:blipFill>
          <a:blip r:embed="rId4" cstate="print"/>
          <a:srcRect l="16347" r="17019"/>
          <a:stretch>
            <a:fillRect/>
          </a:stretch>
        </p:blipFill>
        <p:spPr bwMode="auto">
          <a:xfrm>
            <a:off x="5183560" y="3212977"/>
            <a:ext cx="3960440" cy="364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5940152" y="188640"/>
            <a:ext cx="2952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Әр түрлі тақырыпқа арналған видеороликтер, анықтамалар, демонстрациялық суреттер, видеофрагменттер және осы тақырып бойынша жеке, топтық тапсырмалар, орындалу нәтижелері және бағалау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/>
          </a:p>
        </p:txBody>
      </p:sp>
      <p:pic>
        <p:nvPicPr>
          <p:cNvPr id="3075" name="Picture 3" descr="D:\флэшка\20170419_1128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15883" cy="263691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076" name="Picture 4" descr="D:\флэшка\20170419_1129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0"/>
            <a:ext cx="5724128" cy="429309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077" name="Picture 5" descr="D:\флэшка\20170419_1125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92896"/>
            <a:ext cx="3744416" cy="280831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179512" y="5445224"/>
            <a:ext cx="8640960" cy="101566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Оқушылар виртуалды зертханалық жұмыстарды жеке орындай алады, өз білімін тексереді, нәтиже алады, салыстырады. Құралдың жетіспеу кемшілігі жойылады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лэшка\20170419_112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20072" cy="3915054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099" name="Picture 3" descr="D:\флэшка\20170419_1123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5508104" y="260648"/>
            <a:ext cx="3312368" cy="304698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Оқушыларға бұйрықсыз, шығармашыл, динамикалық жағдай жасай отырып, жаңа ақпаратты миына сіңіруге қолайлы жағдай жасайды.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4077072"/>
            <a:ext cx="4176464" cy="2246769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Сабақ білім беру кезінде шешім қабылдауға алып келетін фазалық құрылым бойынша құрылады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флэшка\20170418_120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7727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323528" y="5934670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Физика пәнінен виртуалды зертханалық жұмыстар, көрнекі құралдардың жинағы, интерактивті плакаттар, дидактикалық материалдар және стратегиялық ойын дисктері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ДИАЛОГТІК ОҚЫТУ ӘДІСІ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ОҚУШЫЛАР:</a:t>
            </a:r>
          </a:p>
          <a:p>
            <a:pPr>
              <a:buFont typeface="Wingdings" pitchFamily="2" charset="2"/>
              <a:buChar char="Ø"/>
            </a:pP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тақырып бойынша нақты нені түсінді, нені түсінбеді;</a:t>
            </a:r>
          </a:p>
          <a:p>
            <a:pPr>
              <a:buFont typeface="Wingdings" pitchFamily="2" charset="2"/>
              <a:buChar char="Ø"/>
            </a:pP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дауыстап қалай негіздеу керек;</a:t>
            </a:r>
          </a:p>
          <a:p>
            <a:pPr>
              <a:buFont typeface="Wingdings" pitchFamily="2" charset="2"/>
              <a:buChar char="Ø"/>
            </a:pP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қалған оқушылар нені біледі (нені білмейді).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МҰҒАЛІМ:</a:t>
            </a:r>
          </a:p>
          <a:p>
            <a:pPr>
              <a:buFont typeface="Wingdings" pitchFamily="2" charset="2"/>
              <a:buChar char="Ø"/>
            </a:pP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оқушылар тақырып бойынша нақты нені түсінді, нені түсінбеді;</a:t>
            </a:r>
          </a:p>
          <a:p>
            <a:pPr>
              <a:buFont typeface="Wingdings" pitchFamily="2" charset="2"/>
              <a:buChar char="Ø"/>
            </a:pP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оқушылар өз ойын қалай жеткізе алады;</a:t>
            </a:r>
          </a:p>
          <a:p>
            <a:pPr>
              <a:buFont typeface="Wingdings" pitchFamily="2" charset="2"/>
              <a:buChar char="Ø"/>
            </a:pP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оқушыларға келесі жолы аса пайдалы  болатын нені үйретуге болады.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sus\Desktop\slide_1.jpg"/>
          <p:cNvPicPr>
            <a:picLocks noChangeAspect="1" noChangeArrowheads="1"/>
          </p:cNvPicPr>
          <p:nvPr/>
        </p:nvPicPr>
        <p:blipFill>
          <a:blip r:embed="rId2" cstate="print"/>
          <a:srcRect l="22097" t="37546" r="21082" b="14759"/>
          <a:stretch>
            <a:fillRect/>
          </a:stretch>
        </p:blipFill>
        <p:spPr bwMode="auto">
          <a:xfrm>
            <a:off x="0" y="5022114"/>
            <a:ext cx="2915816" cy="183588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ДИФФЕРЕНЦИАЛДЫ ОҚЫТУ ӘДІСІ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МАЗМҰНЫ: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Оқушылардың барлық ерекшеліктерін ескеруді жүзеге асырады;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Оқушыларды бөлмей, оларды біріктіру кезінде дифференциалды көмек көрсету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НӘТИЖЕСІ:</a:t>
            </a:r>
          </a:p>
          <a:p>
            <a:pPr>
              <a:buFont typeface="Wingdings" pitchFamily="2" charset="2"/>
              <a:buChar char="Ø"/>
            </a:pP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өз пікірін негіздейді, талап етеді;</a:t>
            </a:r>
          </a:p>
          <a:p>
            <a:pPr>
              <a:buFont typeface="Wingdings" pitchFamily="2" charset="2"/>
              <a:buChar char="Ø"/>
            </a:pP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дәлелдерге мән беруді ынталандырады, шағын топтарда жұмыс істеуге үйретеді;</a:t>
            </a:r>
          </a:p>
          <a:p>
            <a:pPr>
              <a:buFont typeface="Wingdings" pitchFamily="2" charset="2"/>
              <a:buChar char="Ø"/>
            </a:pP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ақпараттар жинайды, оны сын тұрғысынан талдайды, бағалайды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683568" y="1268760"/>
          <a:ext cx="7787208" cy="4958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-324544" y="0"/>
            <a:ext cx="9721450" cy="132343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Дифференциалды</a:t>
            </a:r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оқытудың</a:t>
            </a:r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kk-KZ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технологиясы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2" descr="C:\Users\almasbayeva_a\Desktop\обл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728" r="62558"/>
          <a:stretch>
            <a:fillRect/>
          </a:stretch>
        </p:blipFill>
        <p:spPr bwMode="auto">
          <a:xfrm>
            <a:off x="0" y="0"/>
            <a:ext cx="34617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Группа 39"/>
          <p:cNvGrpSpPr/>
          <p:nvPr/>
        </p:nvGrpSpPr>
        <p:grpSpPr>
          <a:xfrm>
            <a:off x="2269186" y="620712"/>
            <a:ext cx="5814210" cy="6067689"/>
            <a:chOff x="164427" y="351653"/>
            <a:chExt cx="8019045" cy="686513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1" name="Овал 40"/>
            <p:cNvSpPr/>
            <p:nvPr/>
          </p:nvSpPr>
          <p:spPr>
            <a:xfrm>
              <a:off x="164427" y="351653"/>
              <a:ext cx="8019045" cy="633400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>
              <a:off x="1691630" y="1500881"/>
              <a:ext cx="4964634" cy="4164869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3030674" y="4572546"/>
              <a:ext cx="1461040" cy="5745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lvl="1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b="1" dirty="0" smtClean="0">
                  <a:latin typeface="+mn-lt"/>
                  <a:cs typeface="Arial" panose="020B0604020202020204" pitchFamily="34" charset="0"/>
                </a:rPr>
                <a:t>ЖАЛПЫҒА БІРДЕЙ ЕҢБЕК ҚОҒАМЫ</a:t>
              </a:r>
              <a:endParaRPr lang="ru-RU" sz="900" b="1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4323227" y="4381891"/>
              <a:ext cx="1760590" cy="6616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00" b="1" dirty="0" smtClean="0">
                  <a:latin typeface="+mn-lt"/>
                </a:rPr>
                <a:t>ИНДУСТРИЯЛАНДЫРУ МЕН ИННОВАЦИЯЛАРҒА НЕГІЗДЕЛГЕН ЭКОНОМИКАЛЫҚ ӨСУ</a:t>
              </a:r>
              <a:endParaRPr lang="ru-RU" sz="800" b="1" dirty="0">
                <a:latin typeface="+mn-lt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5011930" y="3350696"/>
              <a:ext cx="1570653" cy="5745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F79646">
                    <a:lumMod val="50000"/>
                  </a:srgbClr>
                </a:buClr>
                <a:defRPr/>
              </a:pPr>
              <a:r>
                <a:rPr lang="ru-RU" sz="900" b="1" dirty="0" smtClean="0">
                  <a:latin typeface="+mn-lt"/>
                  <a:cs typeface="Arial" panose="020B0604020202020204" pitchFamily="34" charset="0"/>
                </a:rPr>
                <a:t>ЗАЙЫРЛЫ ҚОҒАМ МЕН ЖОҒАРЫ РУХАНИЯТ</a:t>
              </a:r>
              <a:endParaRPr lang="ru-RU" sz="900" b="1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1949560" y="2426571"/>
              <a:ext cx="1467018" cy="95762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F79646">
                    <a:lumMod val="50000"/>
                  </a:srgbClr>
                </a:buClr>
                <a:defRPr/>
              </a:pPr>
              <a:r>
                <a:rPr lang="ru-RU" sz="700" b="1" dirty="0" smtClean="0">
                  <a:latin typeface="+mn-lt"/>
                  <a:cs typeface="Arial" panose="020B0604020202020204" pitchFamily="34" charset="0"/>
                </a:rPr>
                <a:t>ҰЛТТЫҚ ҚАУІПСІЗДІК ПЕН ЕЛІМІЗДІҢ БҮКІЛӘЛЕМДІҢ, ӨҢІРЛІК МӘСЕЛЕЛЕРДІ ШЕШУГЕ ЖАҺАНДЫҚ ТҰРҒЫДА ҚАТЫСУ</a:t>
              </a:r>
              <a:endParaRPr lang="ru-RU" sz="700" b="1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1872356" y="3870362"/>
              <a:ext cx="1398579" cy="7312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F79646">
                    <a:lumMod val="50000"/>
                  </a:srgbClr>
                </a:buClr>
                <a:defRPr/>
              </a:pPr>
              <a:r>
                <a:rPr lang="ru-RU" sz="900" b="1" dirty="0" smtClean="0">
                  <a:latin typeface="+mn-lt"/>
                  <a:cs typeface="Arial" pitchFamily="34" charset="0"/>
                </a:rPr>
                <a:t>ТАРИХТЫҢ МӘДЕНИТ ПЕН ҚОҒАМНЫҢ БІРТҰТАСТЫҒЫ</a:t>
              </a:r>
              <a:endParaRPr lang="ru-RU" sz="900" b="1" dirty="0">
                <a:latin typeface="+mn-lt"/>
                <a:cs typeface="Arial" pitchFamily="34" charset="0"/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4851791" y="2408874"/>
              <a:ext cx="1635114" cy="5919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F79646">
                    <a:lumMod val="50000"/>
                  </a:srgbClr>
                </a:buClr>
                <a:defRPr/>
              </a:pPr>
              <a:r>
                <a:rPr lang="ru-RU" sz="700" b="1" dirty="0" smtClean="0">
                  <a:latin typeface="+mn-lt"/>
                  <a:cs typeface="Arial" panose="020B0604020202020204" pitchFamily="34" charset="0"/>
                </a:rPr>
                <a:t>ҚОҒАМЫМЫЗДАҒЫ ҰЛТТЫҚ БІРЛІК, БЕЙБІТШІЛІК ЖӘНЕ КЕЛІСІМ</a:t>
              </a:r>
              <a:endParaRPr lang="ru-RU" sz="700" b="1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3416577" y="1825406"/>
              <a:ext cx="1748399" cy="5745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AEB795">
                    <a:lumMod val="50000"/>
                  </a:srgbClr>
                </a:buClr>
                <a:defRPr/>
              </a:pPr>
              <a:r>
                <a:rPr lang="ru-RU" sz="900" b="1" dirty="0" smtClean="0">
                  <a:cs typeface="Arial" panose="020B0604020202020204" pitchFamily="34" charset="0"/>
                </a:rPr>
                <a:t>ҚАЗАҚСТАННЫҢ ТӘУЕЛСІЗДІГІ ЖӘНЕ АСТАНА</a:t>
              </a:r>
              <a:endParaRPr lang="ru-RU" sz="900" b="1" dirty="0"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50" name="Прямая соединительная линия 49"/>
            <p:cNvCxnSpPr/>
            <p:nvPr/>
          </p:nvCxnSpPr>
          <p:spPr>
            <a:xfrm flipV="1">
              <a:off x="4736701" y="1750047"/>
              <a:ext cx="719621" cy="1040684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1692292" y="3671563"/>
              <a:ext cx="1513021" cy="4477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flipH="1" flipV="1">
              <a:off x="3026261" y="1796510"/>
              <a:ext cx="693981" cy="981309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V="1">
              <a:off x="5048496" y="3047103"/>
              <a:ext cx="1501376" cy="19653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5048496" y="3927260"/>
              <a:ext cx="1239342" cy="65406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flipV="1">
              <a:off x="2568058" y="4099138"/>
              <a:ext cx="1067448" cy="1103653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>
              <a:stCxn id="60" idx="4"/>
            </p:cNvCxnSpPr>
            <p:nvPr/>
          </p:nvCxnSpPr>
          <p:spPr>
            <a:xfrm>
              <a:off x="4202029" y="4318508"/>
              <a:ext cx="420416" cy="1262733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2264079" y="634195"/>
              <a:ext cx="3819738" cy="5223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k-KZ" sz="1200" b="1" dirty="0" smtClean="0">
                  <a:cs typeface="Arial" panose="020B0604020202020204" pitchFamily="34" charset="0"/>
                </a:rPr>
                <a:t>ҚАЗАҚСТАНДЫҚ ПАТРИОТИЗМ  ЖӘНЕ АЗАМАТТЫҚ ЖАУАПКЕРШІЛІК</a:t>
              </a:r>
              <a:endParaRPr lang="ru-RU" sz="1200" b="1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756278" y="5787028"/>
              <a:ext cx="3598141" cy="5919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 smtClean="0">
                  <a:cs typeface="Arial" panose="020B0604020202020204" pitchFamily="34" charset="0"/>
                </a:rPr>
                <a:t>ЕҢБЕК ЖӘНЕ ШЫҒАРМАШЫЛЫҚ</a:t>
              </a:r>
              <a:r>
                <a:rPr lang="ru-RU" sz="1400" b="1" dirty="0" smtClean="0">
                  <a:latin typeface="+mn-lt"/>
                  <a:cs typeface="Arial" panose="020B0604020202020204" pitchFamily="34" charset="0"/>
                </a:rPr>
                <a:t> </a:t>
              </a:r>
              <a:endParaRPr lang="ru-RU" sz="1400" b="1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605984" y="6764094"/>
              <a:ext cx="3426035" cy="45269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b="1" dirty="0" smtClean="0">
                  <a:cs typeface="Arial" panose="020B0604020202020204" pitchFamily="34" charset="0"/>
                </a:rPr>
                <a:t>МЕКТЕПТЕН ТЫС ЖӘНЕ ЭЛЕКТИВТІ КУРСТАР</a:t>
              </a:r>
              <a:r>
                <a:rPr lang="ru-RU" sz="1000" b="1" dirty="0" smtClean="0">
                  <a:latin typeface="+mn-lt"/>
                  <a:cs typeface="Arial" panose="020B0604020202020204" pitchFamily="34" charset="0"/>
                </a:rPr>
                <a:t> </a:t>
              </a:r>
              <a:endParaRPr lang="ru-RU" sz="1000" b="1" dirty="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0" name="Овал 59"/>
            <p:cNvSpPr/>
            <p:nvPr/>
          </p:nvSpPr>
          <p:spPr>
            <a:xfrm>
              <a:off x="3239079" y="2821972"/>
              <a:ext cx="1925898" cy="1496536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tx1"/>
                  </a:solidFill>
                  <a:cs typeface="Arial" pitchFamily="34" charset="0"/>
                </a:rPr>
                <a:t>М</a:t>
              </a:r>
              <a:r>
                <a:rPr lang="kk-KZ" sz="1400" b="1" dirty="0">
                  <a:solidFill>
                    <a:schemeClr val="tx1"/>
                  </a:solidFill>
                  <a:cs typeface="Arial" pitchFamily="34" charset="0"/>
                </a:rPr>
                <a:t>әңгілік ел</a:t>
              </a:r>
              <a:endParaRPr lang="ru-RU" sz="14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sp>
        <p:nvSpPr>
          <p:cNvPr id="26" name="Прямоугольник 65"/>
          <p:cNvSpPr>
            <a:spLocks noChangeArrowheads="1"/>
          </p:cNvSpPr>
          <p:nvPr/>
        </p:nvSpPr>
        <p:spPr bwMode="auto">
          <a:xfrm rot="-3537071">
            <a:off x="1823244" y="2193230"/>
            <a:ext cx="26812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k-KZ" sz="1400" b="1" dirty="0" smtClean="0">
                <a:latin typeface="Times New Roman" pitchFamily="18" charset="0"/>
                <a:cs typeface="Arial" charset="0"/>
              </a:rPr>
              <a:t>ҚҰРМЕТ</a:t>
            </a:r>
            <a:endParaRPr lang="ru-RU" sz="2400" b="1" dirty="0">
              <a:latin typeface="Times New Roman" pitchFamily="18" charset="0"/>
              <a:cs typeface="Arial" charset="0"/>
            </a:endParaRPr>
          </a:p>
        </p:txBody>
      </p:sp>
      <p:sp>
        <p:nvSpPr>
          <p:cNvPr id="27" name="Прямоугольник 66"/>
          <p:cNvSpPr>
            <a:spLocks noChangeArrowheads="1"/>
          </p:cNvSpPr>
          <p:nvPr/>
        </p:nvSpPr>
        <p:spPr bwMode="auto">
          <a:xfrm rot="-3624616">
            <a:off x="1375569" y="1884333"/>
            <a:ext cx="18573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k-KZ" sz="1000" b="1" dirty="0" smtClean="0">
                <a:latin typeface="Times New Roman" pitchFamily="18" charset="0"/>
                <a:cs typeface="Arial" charset="0"/>
              </a:rPr>
              <a:t>ЗЕРТТЕУШІЛІК ІС-ӘРЕКЕТТЕРІ</a:t>
            </a:r>
            <a:endParaRPr lang="ru-RU" sz="1000" b="1" dirty="0">
              <a:latin typeface="Times New Roman" pitchFamily="18" charset="0"/>
              <a:cs typeface="Arial" charset="0"/>
            </a:endParaRPr>
          </a:p>
        </p:txBody>
      </p:sp>
      <p:sp>
        <p:nvSpPr>
          <p:cNvPr id="28" name="TextBox 67"/>
          <p:cNvSpPr txBox="1">
            <a:spLocks noChangeArrowheads="1"/>
          </p:cNvSpPr>
          <p:nvPr/>
        </p:nvSpPr>
        <p:spPr bwMode="auto">
          <a:xfrm rot="2124175">
            <a:off x="2273300" y="5757039"/>
            <a:ext cx="16875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Arial" charset="0"/>
              </a:rPr>
              <a:t>ДЕНСАУЛЫҚ ҚАУІПСІЗДІК </a:t>
            </a:r>
            <a:endParaRPr lang="ru-RU" sz="1000" b="1" dirty="0">
              <a:latin typeface="Times New Roman" pitchFamily="18" charset="0"/>
              <a:cs typeface="Arial" charset="0"/>
            </a:endParaRPr>
          </a:p>
        </p:txBody>
      </p:sp>
      <p:sp>
        <p:nvSpPr>
          <p:cNvPr id="29" name="TextBox 68"/>
          <p:cNvSpPr txBox="1">
            <a:spLocks noChangeArrowheads="1"/>
          </p:cNvSpPr>
          <p:nvPr/>
        </p:nvSpPr>
        <p:spPr bwMode="auto">
          <a:xfrm rot="4248584">
            <a:off x="1410494" y="4291826"/>
            <a:ext cx="15557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k-KZ" sz="1000" b="1" dirty="0" smtClean="0">
                <a:latin typeface="Times New Roman" pitchFamily="18" charset="0"/>
                <a:cs typeface="Arial" charset="0"/>
              </a:rPr>
              <a:t>ӘЛЕУМЕТТІК ЖОБАЛАР МЕН ТӘЖІРИБЕЛЕР</a:t>
            </a:r>
            <a:endParaRPr lang="ru-RU" sz="1000" b="1" dirty="0">
              <a:latin typeface="Times New Roman" pitchFamily="18" charset="0"/>
              <a:cs typeface="Arial" charset="0"/>
            </a:endParaRPr>
          </a:p>
        </p:txBody>
      </p:sp>
      <p:sp>
        <p:nvSpPr>
          <p:cNvPr id="30" name="Прямоугольник 69"/>
          <p:cNvSpPr>
            <a:spLocks noChangeArrowheads="1"/>
          </p:cNvSpPr>
          <p:nvPr/>
        </p:nvSpPr>
        <p:spPr bwMode="auto">
          <a:xfrm rot="-1968622">
            <a:off x="6486525" y="5671314"/>
            <a:ext cx="1792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Arial" charset="0"/>
              </a:rPr>
              <a:t>ШЫҒАРМАШЫЛЫҚ </a:t>
            </a:r>
            <a:endParaRPr lang="ru-RU" sz="1000" b="1" dirty="0">
              <a:latin typeface="Times New Roman" pitchFamily="18" charset="0"/>
              <a:cs typeface="Arial" charset="0"/>
            </a:endParaRPr>
          </a:p>
          <a:p>
            <a:pPr algn="ctr"/>
            <a:r>
              <a:rPr lang="ru-RU" sz="1000" b="1" dirty="0">
                <a:latin typeface="Times New Roman" pitchFamily="18" charset="0"/>
                <a:cs typeface="Arial" charset="0"/>
              </a:rPr>
              <a:t>СПОРТ </a:t>
            </a:r>
          </a:p>
        </p:txBody>
      </p:sp>
      <p:sp>
        <p:nvSpPr>
          <p:cNvPr id="31" name="TextBox 70"/>
          <p:cNvSpPr txBox="1">
            <a:spLocks noChangeArrowheads="1"/>
          </p:cNvSpPr>
          <p:nvPr/>
        </p:nvSpPr>
        <p:spPr bwMode="auto">
          <a:xfrm rot="4088023">
            <a:off x="7431882" y="2125583"/>
            <a:ext cx="15287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k-KZ" sz="1000" b="1" dirty="0" smtClean="0">
                <a:latin typeface="Times New Roman" pitchFamily="18" charset="0"/>
                <a:cs typeface="Arial" charset="0"/>
              </a:rPr>
              <a:t>ҚОСЫМША БІЛІМ</a:t>
            </a:r>
            <a:endParaRPr lang="ru-RU" sz="1000" b="1" dirty="0">
              <a:latin typeface="Times New Roman" pitchFamily="18" charset="0"/>
              <a:cs typeface="Arial" charset="0"/>
            </a:endParaRPr>
          </a:p>
        </p:txBody>
      </p:sp>
      <p:sp>
        <p:nvSpPr>
          <p:cNvPr id="32" name="TextBox 71"/>
          <p:cNvSpPr txBox="1">
            <a:spLocks noChangeArrowheads="1"/>
          </p:cNvSpPr>
          <p:nvPr/>
        </p:nvSpPr>
        <p:spPr bwMode="auto">
          <a:xfrm>
            <a:off x="4443413" y="207963"/>
            <a:ext cx="17494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k-KZ" sz="1000" b="1" dirty="0" smtClean="0">
                <a:latin typeface="Times New Roman" pitchFamily="18" charset="0"/>
                <a:cs typeface="Arial" charset="0"/>
              </a:rPr>
              <a:t>ОҚЫТУДЫҢ ТҰТАС ОРТАСЫ</a:t>
            </a:r>
            <a:endParaRPr lang="ru-RU" sz="1000" dirty="0">
              <a:latin typeface="Times New Roman" pitchFamily="18" charset="0"/>
              <a:cs typeface="Arial" charset="0"/>
            </a:endParaRPr>
          </a:p>
        </p:txBody>
      </p:sp>
      <p:sp>
        <p:nvSpPr>
          <p:cNvPr id="33" name="Прямоугольник 72"/>
          <p:cNvSpPr>
            <a:spLocks noChangeArrowheads="1"/>
          </p:cNvSpPr>
          <p:nvPr/>
        </p:nvSpPr>
        <p:spPr bwMode="auto">
          <a:xfrm rot="-2048696">
            <a:off x="2728913" y="574645"/>
            <a:ext cx="17541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Arial" charset="0"/>
              </a:rPr>
              <a:t>АКАДЕМИЯЛЫҚ ПӘНДЕР</a:t>
            </a:r>
            <a:endParaRPr lang="ru-RU" sz="1000" b="1" dirty="0">
              <a:latin typeface="Times New Roman" pitchFamily="18" charset="0"/>
              <a:cs typeface="Arial" charset="0"/>
            </a:endParaRPr>
          </a:p>
        </p:txBody>
      </p:sp>
      <p:sp>
        <p:nvSpPr>
          <p:cNvPr id="34" name="TextBox 73"/>
          <p:cNvSpPr txBox="1">
            <a:spLocks noChangeArrowheads="1"/>
          </p:cNvSpPr>
          <p:nvPr/>
        </p:nvSpPr>
        <p:spPr bwMode="auto">
          <a:xfrm rot="2423212">
            <a:off x="6337300" y="820708"/>
            <a:ext cx="16875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Arial" charset="0"/>
              </a:rPr>
              <a:t>САБАҚТАН ТЫС ІС-ӘРЕКЕТ </a:t>
            </a:r>
            <a:endParaRPr lang="ru-RU" sz="1000" b="1" dirty="0">
              <a:latin typeface="Times New Roman" pitchFamily="18" charset="0"/>
              <a:cs typeface="Arial" charset="0"/>
            </a:endParaRPr>
          </a:p>
        </p:txBody>
      </p:sp>
      <p:sp>
        <p:nvSpPr>
          <p:cNvPr id="35" name="TextBox 75"/>
          <p:cNvSpPr txBox="1">
            <a:spLocks noChangeArrowheads="1"/>
          </p:cNvSpPr>
          <p:nvPr/>
        </p:nvSpPr>
        <p:spPr bwMode="auto">
          <a:xfrm rot="-3387134">
            <a:off x="6159500" y="4379913"/>
            <a:ext cx="2041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Arial" charset="0"/>
              </a:rPr>
              <a:t>АШЫҚТЫЛЫҚ </a:t>
            </a:r>
            <a:endParaRPr lang="ru-RU" sz="1400" b="1" dirty="0">
              <a:latin typeface="Times New Roman" pitchFamily="18" charset="0"/>
              <a:cs typeface="Arial" charset="0"/>
            </a:endParaRPr>
          </a:p>
        </p:txBody>
      </p:sp>
      <p:sp>
        <p:nvSpPr>
          <p:cNvPr id="36" name="Прямоугольник 76"/>
          <p:cNvSpPr>
            <a:spLocks noChangeArrowheads="1"/>
          </p:cNvSpPr>
          <p:nvPr/>
        </p:nvSpPr>
        <p:spPr bwMode="auto">
          <a:xfrm rot="3451682">
            <a:off x="6399196" y="2254348"/>
            <a:ext cx="17367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kk-KZ" sz="1400" b="1" dirty="0" smtClean="0">
                <a:latin typeface="Times New Roman" pitchFamily="18" charset="0"/>
                <a:cs typeface="Arial" charset="0"/>
              </a:rPr>
              <a:t>ӨМІР БОЙЫ ОҚУ</a:t>
            </a:r>
            <a:endParaRPr lang="ru-RU" sz="1400" b="1" dirty="0">
              <a:latin typeface="Times New Roman" pitchFamily="18" charset="0"/>
              <a:cs typeface="Arial" charset="0"/>
            </a:endParaRPr>
          </a:p>
        </p:txBody>
      </p:sp>
      <p:sp>
        <p:nvSpPr>
          <p:cNvPr id="37" name="Прямоугольник 77"/>
          <p:cNvSpPr>
            <a:spLocks noChangeArrowheads="1"/>
          </p:cNvSpPr>
          <p:nvPr/>
        </p:nvSpPr>
        <p:spPr bwMode="auto">
          <a:xfrm rot="3978986">
            <a:off x="2417529" y="4116666"/>
            <a:ext cx="1492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Arial" charset="0"/>
              </a:rPr>
              <a:t>СЕРІКТЕСТІК</a:t>
            </a:r>
            <a:r>
              <a:rPr lang="ru-RU" b="1" dirty="0" smtClean="0">
                <a:latin typeface="Times New Roman" pitchFamily="18" charset="0"/>
                <a:cs typeface="Arial" charset="0"/>
              </a:rPr>
              <a:t> </a:t>
            </a:r>
            <a:endParaRPr lang="ru-RU" dirty="0">
              <a:latin typeface="Times New Roman" pitchFamily="18" charset="0"/>
            </a:endParaRPr>
          </a:p>
        </p:txBody>
      </p:sp>
      <p:sp>
        <p:nvSpPr>
          <p:cNvPr id="3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860032" y="6093296"/>
            <a:ext cx="2133600" cy="365125"/>
          </a:xfrm>
        </p:spPr>
        <p:txBody>
          <a:bodyPr/>
          <a:lstStyle/>
          <a:p>
            <a:pPr>
              <a:defRPr/>
            </a:pPr>
            <a:fld id="{0FE868A1-7EF5-41F6-BD9C-93345E21B98E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103" name="TextBox 74"/>
          <p:cNvSpPr txBox="1">
            <a:spLocks noChangeArrowheads="1"/>
          </p:cNvSpPr>
          <p:nvPr/>
        </p:nvSpPr>
        <p:spPr bwMode="auto">
          <a:xfrm rot="-3968588">
            <a:off x="7116763" y="4067939"/>
            <a:ext cx="23733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k-KZ" sz="1000" b="1" dirty="0" smtClean="0">
                <a:latin typeface="Times New Roman" pitchFamily="18" charset="0"/>
                <a:cs typeface="Arial" charset="0"/>
              </a:rPr>
              <a:t>ҚОҒАМҒА ҚЫЗМЕТ ЕТУ</a:t>
            </a:r>
            <a:endParaRPr lang="ru-RU" sz="1000" b="1" dirty="0">
              <a:latin typeface="Times New Roman" pitchFamily="18" charset="0"/>
              <a:cs typeface="Arial" charset="0"/>
            </a:endParaRPr>
          </a:p>
          <a:p>
            <a:pPr algn="ctr"/>
            <a:r>
              <a:rPr lang="ru-RU" sz="1000" b="1" dirty="0">
                <a:latin typeface="Times New Roman" pitchFamily="18" charset="0"/>
                <a:cs typeface="Arial" charset="0"/>
              </a:rPr>
              <a:t> </a:t>
            </a:r>
          </a:p>
        </p:txBody>
      </p:sp>
      <p:sp>
        <p:nvSpPr>
          <p:cNvPr id="61" name="Стрелка вправо 60"/>
          <p:cNvSpPr/>
          <p:nvPr/>
        </p:nvSpPr>
        <p:spPr>
          <a:xfrm rot="19936988">
            <a:off x="5871734" y="2455827"/>
            <a:ext cx="1234508" cy="629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lmasbayeva_a\Desktop\обл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728" r="62558"/>
          <a:stretch>
            <a:fillRect/>
          </a:stretch>
        </p:blipFill>
        <p:spPr bwMode="auto">
          <a:xfrm>
            <a:off x="0" y="0"/>
            <a:ext cx="34617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0000FF"/>
                </a:solidFill>
              </a:rPr>
              <a:t>Оқытудың тәжірибелік стратегиялары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95936" y="1600200"/>
            <a:ext cx="4690864" cy="4525963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Сыныптағы пікірталастар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Рөлдік ойындар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топтық жұмыстар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Ойлан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жұптас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бөліс;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Рефлексивтік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жазбаша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жаттығулар;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Кейс-стади.</a:t>
            </a:r>
            <a:endParaRPr lang="en-GB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Кейс-стади (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case study</a:t>
            </a:r>
            <a:r>
              <a:rPr lang="kk-KZ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әдісі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НӘТИЖЕСІ:</a:t>
            </a:r>
          </a:p>
          <a:p>
            <a:pPr>
              <a:buFont typeface="Wingdings" pitchFamily="2" charset="2"/>
              <a:buChar char="Ø"/>
            </a:pP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аналитикалық дағдылар;</a:t>
            </a:r>
          </a:p>
          <a:p>
            <a:pPr>
              <a:buFont typeface="Wingdings" pitchFamily="2" charset="2"/>
              <a:buChar char="Ø"/>
            </a:pP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тәжірибелік дағдылар;</a:t>
            </a:r>
          </a:p>
          <a:p>
            <a:pPr>
              <a:buFont typeface="Wingdings" pitchFamily="2" charset="2"/>
              <a:buChar char="Ø"/>
            </a:pP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шығармашылық дағдылар;</a:t>
            </a:r>
          </a:p>
          <a:p>
            <a:pPr>
              <a:buFont typeface="Wingdings" pitchFamily="2" charset="2"/>
              <a:buChar char="Ø"/>
            </a:pP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коммуникативті дағдылар;</a:t>
            </a:r>
          </a:p>
          <a:p>
            <a:pPr>
              <a:buFont typeface="Wingdings" pitchFamily="2" charset="2"/>
              <a:buChar char="Ø"/>
            </a:pP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әлеуметтік дағдылар;</a:t>
            </a:r>
          </a:p>
          <a:p>
            <a:pPr>
              <a:buFont typeface="Wingdings" pitchFamily="2" charset="2"/>
              <a:buChar char="Ø"/>
            </a:pP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Өзіндік саралау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sus\Desktop\i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924944"/>
            <a:ext cx="2828925" cy="2047875"/>
          </a:xfrm>
          <a:prstGeom prst="rect">
            <a:avLst/>
          </a:prstGeom>
          <a:noFill/>
        </p:spPr>
      </p:pic>
      <p:sp>
        <p:nvSpPr>
          <p:cNvPr id="6" name="Стрелка вниз 5"/>
          <p:cNvSpPr/>
          <p:nvPr/>
        </p:nvSpPr>
        <p:spPr>
          <a:xfrm>
            <a:off x="5436096" y="2060848"/>
            <a:ext cx="864096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7380312" y="2060848"/>
            <a:ext cx="864096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716016" y="1196752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k-KZ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Жағдай 		Анализ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6516216" y="4869160"/>
            <a:ext cx="864096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436096" y="5877272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Жағдайды талдау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lmasbayeva_a\Desktop\обл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728" r="62558"/>
          <a:stretch>
            <a:fillRect/>
          </a:stretch>
        </p:blipFill>
        <p:spPr bwMode="auto">
          <a:xfrm>
            <a:off x="0" y="0"/>
            <a:ext cx="34617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Схема 4"/>
          <p:cNvGraphicFramePr/>
          <p:nvPr/>
        </p:nvGraphicFramePr>
        <p:xfrm>
          <a:off x="558041" y="3002531"/>
          <a:ext cx="8478455" cy="1856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Овальная выноска 5"/>
          <p:cNvSpPr/>
          <p:nvPr/>
        </p:nvSpPr>
        <p:spPr>
          <a:xfrm>
            <a:off x="4249738" y="177801"/>
            <a:ext cx="3634630" cy="2315096"/>
          </a:xfrm>
          <a:prstGeom prst="wedgeEllipse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k-KZ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АЙТЫЛЫМ</a:t>
            </a:r>
          </a:p>
          <a:p>
            <a:pPr algn="ctr">
              <a:defRPr/>
            </a:pPr>
            <a:r>
              <a:rPr lang="kk-KZ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ТЫҢДАЛЫМ</a:t>
            </a:r>
          </a:p>
          <a:p>
            <a:pPr algn="ctr">
              <a:defRPr/>
            </a:pPr>
            <a:r>
              <a:rPr lang="kk-KZ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ОҚЫЛЫМ</a:t>
            </a:r>
          </a:p>
          <a:p>
            <a:pPr algn="ctr">
              <a:defRPr/>
            </a:pPr>
            <a:r>
              <a:rPr lang="kk-KZ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ЖАЗЫЛЫМ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Выгнутая влево стрелка 6"/>
          <p:cNvSpPr/>
          <p:nvPr/>
        </p:nvSpPr>
        <p:spPr>
          <a:xfrm>
            <a:off x="109538" y="4052888"/>
            <a:ext cx="463550" cy="17748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03238" y="-15875"/>
            <a:ext cx="3708722" cy="294081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k-KZ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 ТҰРҒЫСЫНАН</a:t>
            </a:r>
            <a:br>
              <a:rPr lang="kk-KZ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ОЙЛАУҒА </a:t>
            </a:r>
            <a:br>
              <a:rPr lang="kk-KZ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ҮЙРЕТУ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611560" y="4941168"/>
          <a:ext cx="8324954" cy="1729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lmasbayeva_a\Desktop\обл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728" r="62558"/>
          <a:stretch>
            <a:fillRect/>
          </a:stretch>
        </p:blipFill>
        <p:spPr bwMode="auto">
          <a:xfrm>
            <a:off x="0" y="0"/>
            <a:ext cx="34617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1241" y="5534026"/>
            <a:ext cx="837009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" name="Схема 19"/>
          <p:cNvGraphicFramePr/>
          <p:nvPr/>
        </p:nvGraphicFramePr>
        <p:xfrm>
          <a:off x="0" y="732766"/>
          <a:ext cx="8858742" cy="5576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67916" y="333376"/>
            <a:ext cx="8390334" cy="8302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РЕФЛЕКСИЯ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almasbayeva_a\Desktop\обл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728" r="62558"/>
          <a:stretch>
            <a:fillRect/>
          </a:stretch>
        </p:blipFill>
        <p:spPr bwMode="auto">
          <a:xfrm>
            <a:off x="0" y="0"/>
            <a:ext cx="34617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Равнобедренный треугольник 1"/>
          <p:cNvSpPr>
            <a:spLocks noChangeArrowheads="1"/>
          </p:cNvSpPr>
          <p:nvPr/>
        </p:nvSpPr>
        <p:spPr bwMode="auto">
          <a:xfrm rot="10800000">
            <a:off x="3143250" y="4249738"/>
            <a:ext cx="2771775" cy="197167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+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Равнобедренный треугольник 2"/>
          <p:cNvSpPr>
            <a:spLocks noChangeArrowheads="1"/>
          </p:cNvSpPr>
          <p:nvPr/>
        </p:nvSpPr>
        <p:spPr bwMode="auto">
          <a:xfrm>
            <a:off x="4532313" y="4251325"/>
            <a:ext cx="2771775" cy="1971675"/>
          </a:xfrm>
          <a:prstGeom prst="triangle">
            <a:avLst>
              <a:gd name="adj" fmla="val 50000"/>
            </a:avLst>
          </a:prstGeom>
          <a:solidFill>
            <a:srgbClr val="00CC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kk-KZ" sz="4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Равнобедренный треугольник 3"/>
          <p:cNvSpPr>
            <a:spLocks noChangeArrowheads="1"/>
          </p:cNvSpPr>
          <p:nvPr/>
        </p:nvSpPr>
        <p:spPr bwMode="auto">
          <a:xfrm>
            <a:off x="1743075" y="4249738"/>
            <a:ext cx="2771775" cy="1971675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kk-KZ" sz="4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Равнобедренный треугольник 4"/>
          <p:cNvSpPr>
            <a:spLocks noChangeArrowheads="1"/>
          </p:cNvSpPr>
          <p:nvPr/>
        </p:nvSpPr>
        <p:spPr bwMode="auto">
          <a:xfrm>
            <a:off x="3143250" y="2278063"/>
            <a:ext cx="2771775" cy="1971675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kk-KZ" sz="4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-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Равнобедренный треугольник 5"/>
          <p:cNvSpPr>
            <a:spLocks noChangeArrowheads="1"/>
          </p:cNvSpPr>
          <p:nvPr/>
        </p:nvSpPr>
        <p:spPr bwMode="auto">
          <a:xfrm rot="10800000">
            <a:off x="4514850" y="2268538"/>
            <a:ext cx="2771775" cy="1971675"/>
          </a:xfrm>
          <a:prstGeom prst="triangle">
            <a:avLst>
              <a:gd name="adj" fmla="val 50000"/>
            </a:avLst>
          </a:prstGeom>
          <a:solidFill>
            <a:srgbClr val="FBD4B4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=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Равнобедренный треугольник 7"/>
          <p:cNvSpPr>
            <a:spLocks noChangeArrowheads="1"/>
          </p:cNvSpPr>
          <p:nvPr/>
        </p:nvSpPr>
        <p:spPr bwMode="auto">
          <a:xfrm>
            <a:off x="5894388" y="2279650"/>
            <a:ext cx="2771775" cy="1962150"/>
          </a:xfrm>
          <a:prstGeom prst="triangle">
            <a:avLst>
              <a:gd name="adj" fmla="val 50690"/>
            </a:avLst>
          </a:prstGeom>
          <a:solidFill>
            <a:srgbClr val="E36C0A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Равнобедренный треугольник 8"/>
          <p:cNvSpPr>
            <a:spLocks noChangeArrowheads="1"/>
          </p:cNvSpPr>
          <p:nvPr/>
        </p:nvSpPr>
        <p:spPr bwMode="auto">
          <a:xfrm>
            <a:off x="371475" y="2278063"/>
            <a:ext cx="2771775" cy="1971675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kk-KZ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Х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Равнобедренный треугольник 9"/>
          <p:cNvSpPr>
            <a:spLocks noChangeArrowheads="1"/>
          </p:cNvSpPr>
          <p:nvPr/>
        </p:nvSpPr>
        <p:spPr bwMode="auto">
          <a:xfrm rot="10800000">
            <a:off x="1760538" y="2270125"/>
            <a:ext cx="2771775" cy="1971675"/>
          </a:xfrm>
          <a:prstGeom prst="triangle">
            <a:avLst>
              <a:gd name="adj" fmla="val 49657"/>
            </a:avLst>
          </a:prstGeom>
          <a:solidFill>
            <a:srgbClr val="7030A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kk-KZ" sz="4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Равнобедренный треугольник 11"/>
          <p:cNvSpPr>
            <a:spLocks noChangeArrowheads="1"/>
          </p:cNvSpPr>
          <p:nvPr/>
        </p:nvSpPr>
        <p:spPr bwMode="auto">
          <a:xfrm>
            <a:off x="4532313" y="288925"/>
            <a:ext cx="2771775" cy="1971675"/>
          </a:xfrm>
          <a:prstGeom prst="triangle">
            <a:avLst>
              <a:gd name="adj" fmla="val 50000"/>
            </a:avLst>
          </a:prstGeom>
          <a:solidFill>
            <a:srgbClr val="C4BC96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kk-KZ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!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Равнобедренный треугольник 12"/>
          <p:cNvSpPr>
            <a:spLocks noChangeArrowheads="1"/>
          </p:cNvSpPr>
          <p:nvPr/>
        </p:nvSpPr>
        <p:spPr bwMode="auto">
          <a:xfrm>
            <a:off x="1762125" y="287338"/>
            <a:ext cx="2771775" cy="1971675"/>
          </a:xfrm>
          <a:prstGeom prst="triangle">
            <a:avLst>
              <a:gd name="adj" fmla="val 50000"/>
            </a:avLst>
          </a:prstGeom>
          <a:solidFill>
            <a:srgbClr val="6699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kk-KZ" sz="4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*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lmasbayeva_a\Desktop\обл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728" r="62558"/>
          <a:stretch>
            <a:fillRect/>
          </a:stretch>
        </p:blipFill>
        <p:spPr bwMode="auto">
          <a:xfrm>
            <a:off x="0" y="0"/>
            <a:ext cx="34617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03848" y="1052736"/>
            <a:ext cx="532859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Жағымды әсерден бастау (</a:t>
            </a:r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қызыл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+)  - не жақсы өтті?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Неліктен жақсы өтті(</a:t>
            </a:r>
            <a:r>
              <a:rPr lang="kk-KZ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сары?)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және кім жақсы әсер етті(көгілдір?)?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Не жақсы өткен жоқ(</a:t>
            </a:r>
            <a:r>
              <a:rPr lang="kk-KZ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жасыл -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)? неліктен жақсы өтпеді(күлгін?) және оның салдары қандай болды(</a:t>
            </a:r>
            <a:r>
              <a:rPr lang="kk-KZ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сарғылт</a:t>
            </a:r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)?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Не менің бақылауымнан шығып кетті( ақ Х) және мен нені өзгеше жасар едім (</a:t>
            </a:r>
            <a:r>
              <a:rPr lang="kk-KZ" sz="2000" b="1" dirty="0" smtClean="0">
                <a:solidFill>
                  <a:srgbClr val="0099FF"/>
                </a:solidFill>
                <a:latin typeface="Times New Roman" pitchFamily="18" charset="0"/>
                <a:cs typeface="Times New Roman" pitchFamily="18" charset="0"/>
              </a:rPr>
              <a:t>ақшыл көк*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)?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Келесі жолы мен нені ескеруім керек(</a:t>
            </a:r>
            <a:r>
              <a:rPr lang="kk-KZ" sz="2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сұр!)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және бұл тәжірибе мені неге үйретті(</a:t>
            </a:r>
            <a:r>
              <a:rPr lang="kk-KZ" sz="20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ақшылт-қоңыр нұсқа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404664"/>
            <a:ext cx="5205399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Сыни рефлексия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916832"/>
            <a:ext cx="79928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менің өзімнің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өткеніме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 бойлап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бүгінгімді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 зерделеп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қана қоймай, ең бастысы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болашағым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 туралы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ойланып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әрекет етуге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мәжбүрлейді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07704" y="404664"/>
            <a:ext cx="5616623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</a:t>
            </a:r>
            <a:r>
              <a:rPr lang="en-US" sz="16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dx</a:t>
            </a:r>
            <a:endParaRPr lang="en-US" sz="16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kk-KZ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ЖОБАСЫ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149080"/>
            <a:ext cx="76328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 Қысқа мерзімді;</a:t>
            </a:r>
          </a:p>
          <a:p>
            <a:pPr>
              <a:buFont typeface="Wingdings" pitchFamily="2" charset="2"/>
              <a:buChar char="Ø"/>
            </a:pP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 Орта мерзімді;</a:t>
            </a:r>
          </a:p>
          <a:p>
            <a:pPr>
              <a:buFont typeface="Wingdings" pitchFamily="2" charset="2"/>
              <a:buChar char="Ø"/>
            </a:pPr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 Ұзақ мерзімді; </a:t>
            </a:r>
          </a:p>
          <a:p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ЭКСПО “Болашақ энергиясы” көрмесі</a:t>
            </a:r>
          </a:p>
          <a:p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7 сынып оқушылары Мукашев Батыргелді, Сайлаубек Гүлназ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lmasbayeva_a\Desktop\обл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728" r="62558"/>
          <a:stretch>
            <a:fillRect/>
          </a:stretch>
        </p:blipFill>
        <p:spPr bwMode="auto">
          <a:xfrm>
            <a:off x="0" y="0"/>
            <a:ext cx="34617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403648" y="620688"/>
            <a:ext cx="637546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«Оқушы үні»</a:t>
            </a:r>
            <a:r>
              <a:rPr lang="ru-RU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5" y="1963660"/>
            <a:ext cx="2952328" cy="386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3" y="2348880"/>
            <a:ext cx="4981005" cy="3312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9528" t="19313" r="18373" b="8829"/>
          <a:stretch>
            <a:fillRect/>
          </a:stretch>
        </p:blipFill>
        <p:spPr bwMode="auto">
          <a:xfrm>
            <a:off x="0" y="3429000"/>
            <a:ext cx="2323928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22410" t="22266" r="23353" b="9813"/>
          <a:stretch>
            <a:fillRect/>
          </a:stretch>
        </p:blipFill>
        <p:spPr bwMode="auto">
          <a:xfrm>
            <a:off x="-1" y="0"/>
            <a:ext cx="48701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23517" t="25219" r="24460" b="8829"/>
          <a:stretch>
            <a:fillRect/>
          </a:stretch>
        </p:blipFill>
        <p:spPr bwMode="auto">
          <a:xfrm>
            <a:off x="4572000" y="3599233"/>
            <a:ext cx="4572000" cy="325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l="48975" t="18329" r="17266" b="8495"/>
          <a:stretch>
            <a:fillRect/>
          </a:stretch>
        </p:blipFill>
        <p:spPr bwMode="auto">
          <a:xfrm>
            <a:off x="2339751" y="3429000"/>
            <a:ext cx="2376265" cy="289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481995" y="332656"/>
            <a:ext cx="4662005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Жары</a:t>
            </a:r>
            <a:r>
              <a:rPr lang="kk-KZ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қ </a:t>
            </a:r>
          </a:p>
          <a:p>
            <a:pPr algn="ctr"/>
            <a:r>
              <a:rPr lang="kk-KZ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көрген </a:t>
            </a:r>
          </a:p>
          <a:p>
            <a:pPr algn="ctr"/>
            <a:r>
              <a:rPr lang="kk-KZ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әдістемелік </a:t>
            </a:r>
          </a:p>
          <a:p>
            <a:pPr algn="ctr"/>
            <a:r>
              <a:rPr lang="kk-KZ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жинақтарым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lmasbayeva_a\Desktop\обл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728" r="62558"/>
          <a:stretch>
            <a:fillRect/>
          </a:stretch>
        </p:blipFill>
        <p:spPr bwMode="auto">
          <a:xfrm>
            <a:off x="0" y="0"/>
            <a:ext cx="34617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Педагогикалық </a:t>
            </a:r>
            <a:br>
              <a:rPr lang="kk-KZ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қызметінің мақсаты: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91880" y="1600200"/>
            <a:ext cx="5194920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Сыни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және шығармашыл ойлау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арқылы шешім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қабылдай алатын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көшбасшылардың жаңа ұрпағын тәрбиелеу</a:t>
            </a:r>
            <a:endParaRPr lang="ru-RU" dirty="0"/>
          </a:p>
        </p:txBody>
      </p:sp>
      <p:sp>
        <p:nvSpPr>
          <p:cNvPr id="7" name="Лента лицом вниз 6"/>
          <p:cNvSpPr/>
          <p:nvPr/>
        </p:nvSpPr>
        <p:spPr>
          <a:xfrm>
            <a:off x="-4068960" y="6858000"/>
            <a:ext cx="1216152" cy="612648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lmasbayeva_a\Desktop\обл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728" r="62558"/>
          <a:stretch>
            <a:fillRect/>
          </a:stretch>
        </p:blipFill>
        <p:spPr bwMode="auto">
          <a:xfrm>
            <a:off x="0" y="0"/>
            <a:ext cx="34617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33265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kk-KZ" dirty="0" smtClean="0"/>
              <a:t>Дарынды оқушыларды анықтауда қолданылатын әдістер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1988840"/>
            <a:ext cx="5608712" cy="1752600"/>
          </a:xfrm>
        </p:spPr>
        <p:txBody>
          <a:bodyPr>
            <a:noAutofit/>
          </a:bodyPr>
          <a:lstStyle/>
          <a:p>
            <a:pPr algn="l">
              <a:buFont typeface="Wingdings" pitchFamily="2" charset="2"/>
              <a:buChar char="v"/>
            </a:pPr>
            <a:r>
              <a:rPr lang="kk-KZ" sz="2800" b="1" dirty="0" smtClean="0">
                <a:solidFill>
                  <a:srgbClr val="0000FF"/>
                </a:solidFill>
              </a:rPr>
              <a:t> Стенфорд-Бине интеллект шкаласы;</a:t>
            </a:r>
          </a:p>
          <a:p>
            <a:pPr algn="l">
              <a:buFont typeface="Wingdings" pitchFamily="2" charset="2"/>
              <a:buChar char="v"/>
            </a:pPr>
            <a:r>
              <a:rPr lang="kk-KZ" sz="2800" b="1" dirty="0" smtClean="0">
                <a:solidFill>
                  <a:srgbClr val="0000FF"/>
                </a:solidFill>
              </a:rPr>
              <a:t> Слоссон интеллектуалды тесті;</a:t>
            </a:r>
          </a:p>
          <a:p>
            <a:pPr algn="l">
              <a:buFont typeface="Wingdings" pitchFamily="2" charset="2"/>
              <a:buChar char="v"/>
            </a:pPr>
            <a:r>
              <a:rPr lang="kk-KZ" sz="2800" b="1" dirty="0" smtClean="0">
                <a:solidFill>
                  <a:srgbClr val="0000FF"/>
                </a:solidFill>
              </a:rPr>
              <a:t> Креативтілік тестілері (Торренс, Роршах)</a:t>
            </a:r>
            <a:endParaRPr lang="ru-RU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lmasbayeva_a\Desktop\обл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728" r="62558"/>
          <a:stretch>
            <a:fillRect/>
          </a:stretch>
        </p:blipFill>
        <p:spPr bwMode="auto">
          <a:xfrm>
            <a:off x="0" y="0"/>
            <a:ext cx="640439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kk-KZ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ОҚЫТУ БАҒДАРЛАМАЛАРЫМНЫҢ НӘТИЖЕСІ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9552" y="1844824"/>
            <a:ext cx="3884240" cy="4525963"/>
          </a:xfrm>
        </p:spPr>
        <p:txBody>
          <a:bodyPr>
            <a:normAutofit fontScale="85000" lnSpcReduction="10000"/>
          </a:bodyPr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Пән мазмұнын жобалаудағы спиральдік принцип орындалады;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Оқытудың тәрбие потенциалы артады;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Блум таксономиясы бойынша қойылатын мақсаттың иерархиясы орындалады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844824"/>
            <a:ext cx="4038600" cy="4525963"/>
          </a:xfrm>
        </p:spPr>
        <p:txBody>
          <a:bodyPr>
            <a:normAutofit fontScale="85000" lnSpcReduction="10000"/>
          </a:bodyPr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Бөлімдер мен тақырыптар мазмұнының уақыт талабына сай келеді;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әлеуметтік дағдылар қалыптасады;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тәжерибелік бағыт-бағдар алады;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Сыни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және шығармашыл ойлау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арқылы шешім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қабылдай алатын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КӨШБАСШЫЛАР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тәрбиеленеді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almasbayeva_a\Desktop\обл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728" r="62558"/>
          <a:stretch>
            <a:fillRect/>
          </a:stretch>
        </p:blipFill>
        <p:spPr bwMode="auto">
          <a:xfrm>
            <a:off x="0" y="1340768"/>
            <a:ext cx="640439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almasbayeva_a\Desktop\обл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728" r="62558"/>
          <a:stretch>
            <a:fillRect/>
          </a:stretch>
        </p:blipFill>
        <p:spPr bwMode="auto">
          <a:xfrm>
            <a:off x="0" y="2780928"/>
            <a:ext cx="640439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almasbayeva_a\Desktop\обл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728" r="62558"/>
          <a:stretch>
            <a:fillRect/>
          </a:stretch>
        </p:blipFill>
        <p:spPr bwMode="auto">
          <a:xfrm>
            <a:off x="0" y="4077072"/>
            <a:ext cx="640439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almasbayeva_a\Desktop\обл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728" r="62558"/>
          <a:stretch>
            <a:fillRect/>
          </a:stretch>
        </p:blipFill>
        <p:spPr bwMode="auto">
          <a:xfrm>
            <a:off x="0" y="5589240"/>
            <a:ext cx="640439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almasbayeva_a\Desktop\обл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728" r="62558"/>
          <a:stretch>
            <a:fillRect/>
          </a:stretch>
        </p:blipFill>
        <p:spPr bwMode="auto">
          <a:xfrm rot="10800000">
            <a:off x="8503561" y="0"/>
            <a:ext cx="640439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almasbayeva_a\Desktop\обл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728" r="62558"/>
          <a:stretch>
            <a:fillRect/>
          </a:stretch>
        </p:blipFill>
        <p:spPr bwMode="auto">
          <a:xfrm rot="10800000">
            <a:off x="8503561" y="1268760"/>
            <a:ext cx="640439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almasbayeva_a\Desktop\обл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728" r="62558"/>
          <a:stretch>
            <a:fillRect/>
          </a:stretch>
        </p:blipFill>
        <p:spPr bwMode="auto">
          <a:xfrm rot="10800000">
            <a:off x="8503561" y="2708920"/>
            <a:ext cx="640439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almasbayeva_a\Desktop\обл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728" r="62558"/>
          <a:stretch>
            <a:fillRect/>
          </a:stretch>
        </p:blipFill>
        <p:spPr bwMode="auto">
          <a:xfrm rot="10800000">
            <a:off x="8503561" y="4077072"/>
            <a:ext cx="640439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almasbayeva_a\Desktop\обл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728" r="62558"/>
          <a:stretch>
            <a:fillRect/>
          </a:stretch>
        </p:blipFill>
        <p:spPr bwMode="auto">
          <a:xfrm rot="10800000">
            <a:off x="8503561" y="5589240"/>
            <a:ext cx="640439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града учащихся и учителей\сертификат (2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5711768" cy="429309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2" descr="D:\награда учащихся и учителей\сертификат (2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890199"/>
            <a:ext cx="5220072" cy="396780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467544" y="332656"/>
            <a:ext cx="7672934" cy="76944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4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Оқушыларымның жетістіктері</a:t>
            </a:r>
            <a:endParaRPr lang="ru-RU" sz="4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сертификаты\сертификат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764498" cy="407707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2" descr="D:\сертификаты\сертификат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1315" y="2852936"/>
            <a:ext cx="5662686" cy="4005064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9252" y="-1149251"/>
            <a:ext cx="6858000" cy="9156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2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2999" y="-1142999"/>
            <a:ext cx="6858001" cy="914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сертификаты\Маден 3 место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2999"/>
            <a:ext cx="6858000" cy="914399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сертификаты\Саяжан сертификат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7760"/>
            <a:ext cx="9144000" cy="583298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грамот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12241" cy="685800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4932040" y="692696"/>
            <a:ext cx="4027385" cy="92333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Өз жетістігім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 descr="D:\сертификаты\сертифика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204864"/>
            <a:ext cx="4283968" cy="302993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сертификаты\Сертификат проекта infourok.ru № АA-392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73212"/>
            <a:ext cx="3945946" cy="5584787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6" name="Picture 2" descr="C:\Users\Asus\Downloads\Свидетельство проекта infourok.ru №3920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247055"/>
            <a:ext cx="3563888" cy="5610945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971600" y="188640"/>
            <a:ext cx="7182415" cy="92333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БАҚ-ғы басылымдар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 fontScale="90000"/>
          </a:bodyPr>
          <a:lstStyle/>
          <a:p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Педагогикалық мақсатқа негізделген алға қойған міндеттерім: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1844824"/>
            <a:ext cx="4038600" cy="4525963"/>
          </a:xfrm>
        </p:spPr>
        <p:txBody>
          <a:bodyPr/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Оқушылардың кітапқа деген сүйіспеншілігін арттыру және дамыту;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Ойлау және шығармашылық қабілеттерін, қиялын, есте сақтау қабілетін дамыту және пікірін қалыптастыру;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16016" y="1844824"/>
            <a:ext cx="4038600" cy="4525963"/>
          </a:xfrm>
        </p:spPr>
        <p:txBody>
          <a:bodyPr/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Ойын еркін жеткізуін мадақтау;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Бір-бірімен ынтымақтастықты дамытуға көмектесу;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Сауатты жазуға дағдыландыру.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сертификаты\Сертификат проекта infourok.ru № ДБ-3297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1" y="0"/>
            <a:ext cx="3131840" cy="439987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75" name="Picture 3" descr="D:\сертификаты\Сертификат проекта infourok.ru № ДБ-3297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515521"/>
            <a:ext cx="3090988" cy="434247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76" name="Picture 4" descr="D:\сертификаты\Сертификат проекта infourok.ru № ДБ-325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-1"/>
            <a:ext cx="3168352" cy="445116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77" name="Picture 5" descr="D:\сертификаты\Сертификат проекта infourok.ru № ДБ-3209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08920"/>
            <a:ext cx="2953326" cy="414908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сертификаты\Сертификат проекта infourok.ru № ДБ-320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8162" y="0"/>
            <a:ext cx="3055837" cy="42930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099" name="Picture 3" descr="D:\сертификаты\Сертификат проекта infourok.ru № ДБ-320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6862" y="2780928"/>
            <a:ext cx="2902070" cy="4077072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100" name="Picture 4" descr="D:\сертификаты\Сертификат проекта infourok.ru № ДБ-3208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0"/>
            <a:ext cx="3123985" cy="438883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101" name="Picture 5" descr="D:\сертификаты\Сертификат проекта infourok.ru № ДБ-3208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2761618"/>
            <a:ext cx="2915816" cy="4096382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/>
          </a:p>
        </p:txBody>
      </p:sp>
      <p:pic>
        <p:nvPicPr>
          <p:cNvPr id="5122" name="Picture 2" descr="D:\сертификаты\Свидетельство Скажем коррупции%3A нет%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4127600" cy="295748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123" name="Picture 3" descr="D:\сертификаты\Свидетельство Предельные измерения в физик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548680"/>
            <a:ext cx="4120410" cy="295232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124" name="Picture 4" descr="D:\сертификаты\Свидетельство Ньютонның үшінші заңы. Салыстырмалық принципі.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45024"/>
            <a:ext cx="4211961" cy="301792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125" name="Picture 5" descr="D:\сертификаты\Свидетельство Интеллектуальная игра -Увлекательная химия-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645024"/>
            <a:ext cx="4211959" cy="3017924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/>
          </a:p>
        </p:txBody>
      </p:sp>
      <p:pic>
        <p:nvPicPr>
          <p:cNvPr id="6146" name="Picture 2" descr="D:\сертификаты\Свидетельство Интеллектуальная игра -Лидер 21 века- на двух языках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59648" cy="352769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147" name="Picture 3" descr="D:\сертификаты\Свидетельство Заттың күйлері және оларды молекулалық-кинетикалық көзқарас негізінде түсіндіру.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5064" y="0"/>
            <a:ext cx="4508936" cy="349136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148" name="Picture 4" descr="D:\сертификаты\Свидетельство Вакуумдағы электр тогы. Электронды сәулелік түтікше.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3016"/>
            <a:ext cx="4499992" cy="3284984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149" name="Picture 5" descr="D:\сертификаты\Свидетельство Биологиядан І жартыжылдық бойынша тест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55280"/>
            <a:ext cx="4499992" cy="330272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4037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044927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оку заман\публикации\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4187706" cy="592276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644008" y="476672"/>
          <a:ext cx="3867166" cy="5472608"/>
        </p:xfrm>
        <a:graphic>
          <a:graphicData uri="http://schemas.openxmlformats.org/presentationml/2006/ole">
            <p:oleObj spid="_x0000_s1027" name="Acrobat Document" r:id="rId4" imgW="5667037" imgH="8019809" progId="AcroExch.Document.11">
              <p:embed/>
            </p:oleObj>
          </a:graphicData>
        </a:graphic>
      </p:graphicFrame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оку заман\публикации\Свидетельство_Конспекты-уроков.рф_464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4388480" cy="616530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075" name="Picture 3" descr="E:\оку заман\публикации\Свидетельство_Конспекты-уроков.рф_46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8640"/>
            <a:ext cx="4407972" cy="619268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оку заман\публикации\Narbutina_Ajdana_Galievna-451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58425" cy="378904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051" name="Picture 3" descr="E:\оку заман\публикации\Narbutina_Ajdana_Galievna-te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5575" y="3068960"/>
            <a:ext cx="5358425" cy="378904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флэшка\20170418_0929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860034" cy="3645025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76" name="Picture 4" descr="D:\флэшка\20170418_093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1948" y="3068960"/>
            <a:ext cx="5052053" cy="378904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539552" y="4437112"/>
            <a:ext cx="3500638" cy="175432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Болашақ </a:t>
            </a:r>
          </a:p>
          <a:p>
            <a:pPr algn="ctr"/>
            <a:r>
              <a:rPr lang="kk-KZ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физиктер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548680"/>
            <a:ext cx="4121641" cy="144655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Сүйікті</a:t>
            </a:r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оқушыларым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esktop\мастер класс\20170504_1455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79540" y="1151747"/>
            <a:ext cx="5400602" cy="405045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7" name="Picture 3" descr="C:\Users\Asus\Desktop\мастер класс\20170504_1455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40941" y="1151747"/>
            <a:ext cx="5400600" cy="405045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/>
          </a:p>
        </p:txBody>
      </p:sp>
      <p:pic>
        <p:nvPicPr>
          <p:cNvPr id="4098" name="Picture 2" descr="D:\флэшка\20170418_095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9" cy="321297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099" name="Picture 3" descr="D:\флэшка\20170418_09352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3915" y="0"/>
            <a:ext cx="5340085" cy="400506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100" name="Picture 4" descr="D:\флэшка\20170418_0952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672" y="3543504"/>
            <a:ext cx="4419328" cy="33144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101" name="Picture 5" descr="D:\флэшка\20170418_0944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64904"/>
            <a:ext cx="4788024" cy="344051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/>
          </a:p>
        </p:txBody>
      </p:sp>
      <p:pic>
        <p:nvPicPr>
          <p:cNvPr id="5122" name="Picture 2" descr="D:\флэшка\20170418_094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0032" cy="364502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123" name="Picture 3" descr="D:\флэшка\20170418_095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8675" y="0"/>
            <a:ext cx="4395325" cy="329649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124" name="Picture 4" descr="D:\флэшка\20170418_09363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490187" y="3204187"/>
            <a:ext cx="4175786" cy="313184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125" name="Picture 5" descr="D:\флэшка\20170418_0938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2708920"/>
            <a:ext cx="6255024" cy="414908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/>
          </a:p>
        </p:txBody>
      </p:sp>
      <p:pic>
        <p:nvPicPr>
          <p:cNvPr id="6146" name="Picture 2" descr="D:\флэшка\20170418_1125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475989" cy="335699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147" name="Picture 3" descr="D:\флэшка\20170418_1127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8648" y="0"/>
            <a:ext cx="4635352" cy="347651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148" name="Picture 4" descr="D:\флэшка\20170418_113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96952"/>
            <a:ext cx="5148064" cy="3861048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149" name="Picture 5" descr="D:\флэшка\20170418_1138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9979" y="3284984"/>
            <a:ext cx="4764021" cy="35730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/>
          </a:p>
        </p:txBody>
      </p:sp>
      <p:pic>
        <p:nvPicPr>
          <p:cNvPr id="7170" name="Picture 2" descr="D:\флэшка\20170418_1255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171" name="Picture 3" descr="D:\флэшка\20170418_125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0656" y="0"/>
            <a:ext cx="4563344" cy="3422508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172" name="Picture 4" descr="D:\флэшка\20170418_1305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429000"/>
            <a:ext cx="4499992" cy="3429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173" name="Picture 5" descr="D:\флэшка\20170418_1126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6600" y="3057450"/>
            <a:ext cx="5067400" cy="380055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/>
          </a:p>
        </p:txBody>
      </p:sp>
      <p:pic>
        <p:nvPicPr>
          <p:cNvPr id="8194" name="Picture 2" descr="D:\флэшка\20170418_1108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04048" cy="4005064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196" name="Picture 4" descr="D:\флэшка\20170406_112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0"/>
            <a:ext cx="4283968" cy="393305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197" name="Picture 5" descr="D:\флэшка\20170420_1022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933056"/>
            <a:ext cx="4059288" cy="2924944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флэшка\20170418_1208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0526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5949280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Мерзімді әдістемелік басылымдар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752947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kk-KZ" b="1" dirty="0" smtClean="0"/>
              <a:t>Республика көлеміндегі оқу-әдістемелік конференцияларда жарияланған мақалаларым</a:t>
            </a:r>
            <a:endParaRPr lang="ru-RU" b="1" dirty="0"/>
          </a:p>
        </p:txBody>
      </p:sp>
      <p:pic>
        <p:nvPicPr>
          <p:cNvPr id="14338" name="Picture 2" descr="D:\флэшка\20170418_121054.jpg"/>
          <p:cNvPicPr>
            <a:picLocks noChangeAspect="1" noChangeArrowheads="1"/>
          </p:cNvPicPr>
          <p:nvPr/>
        </p:nvPicPr>
        <p:blipFill>
          <a:blip r:embed="rId2" cstate="print"/>
          <a:srcRect t="21044" b="12435"/>
          <a:stretch>
            <a:fillRect/>
          </a:stretch>
        </p:blipFill>
        <p:spPr bwMode="auto">
          <a:xfrm>
            <a:off x="1" y="0"/>
            <a:ext cx="9144000" cy="50131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флэшка\20170419_1019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lmasbayeva_a\Desktop\обл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728" r="62558"/>
          <a:stretch>
            <a:fillRect/>
          </a:stretch>
        </p:blipFill>
        <p:spPr bwMode="auto">
          <a:xfrm rot="5400000">
            <a:off x="2841126" y="-2841126"/>
            <a:ext cx="346174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almasbayeva_a\Desktop\обл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728" r="62558"/>
          <a:stretch>
            <a:fillRect/>
          </a:stretch>
        </p:blipFill>
        <p:spPr bwMode="auto">
          <a:xfrm rot="16200000">
            <a:off x="2841126" y="555126"/>
            <a:ext cx="346174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6133" t="24523" r="8741" b="12003"/>
          <a:stretch>
            <a:fillRect/>
          </a:stretch>
        </p:blipFill>
        <p:spPr bwMode="auto">
          <a:xfrm>
            <a:off x="827584" y="1700808"/>
            <a:ext cx="748883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\Desktop\мастер класс\20170504_1456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0032" cy="364502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051" name="Picture 3" descr="C:\Users\Asus\Desktop\мастер класс\20170504_1457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780928"/>
            <a:ext cx="5436096" cy="407707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683568" y="4437112"/>
            <a:ext cx="28039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Жұмыс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орным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74022" y="548680"/>
            <a:ext cx="43699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Нахимов Нм</a:t>
            </a:r>
          </a:p>
          <a:p>
            <a:pPr algn="ctr"/>
            <a:r>
              <a:rPr lang="kk-KZ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Физика кабинеті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телефон\20170209_1108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2195736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D:\телефон\20170209_1112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60648"/>
            <a:ext cx="1872208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D:\телефон\20170209_11085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60648"/>
            <a:ext cx="2034602" cy="1738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D:\телефон\20170209_114018.jpg"/>
          <p:cNvPicPr/>
          <p:nvPr/>
        </p:nvPicPr>
        <p:blipFill>
          <a:blip r:embed="rId5" cstate="print"/>
          <a:srcRect l="43833"/>
          <a:stretch>
            <a:fillRect/>
          </a:stretch>
        </p:blipFill>
        <p:spPr bwMode="auto">
          <a:xfrm rot="5400000">
            <a:off x="7031491" y="105413"/>
            <a:ext cx="1728192" cy="20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D:\телефон\20170209_11095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276872"/>
            <a:ext cx="223224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D:\телефон\20170210_12011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2735795" y="2168860"/>
            <a:ext cx="165618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Рисунок 9" descr="D:\телефон\20170209_11175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2276872"/>
            <a:ext cx="208823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Рисунок 10" descr="D:\телефон\20170209_12240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2276872"/>
            <a:ext cx="201622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Рисунок 11" descr="D:\телефон\20170209_112159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4221088"/>
            <a:ext cx="223224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4" name="Рисунок 13" descr="D:\телефон\20170209_113004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27784" y="4221088"/>
            <a:ext cx="187727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" name="Рисунок 14" descr="D:\телефон\20170209_112057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4008" y="4221088"/>
            <a:ext cx="208823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" name="Рисунок 16" descr="D:\телефон\20170209_120123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76256" y="4221088"/>
            <a:ext cx="194421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lmasbayeva_a\Desktop\обл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728" r="62558"/>
          <a:stretch>
            <a:fillRect/>
          </a:stretch>
        </p:blipFill>
        <p:spPr bwMode="auto">
          <a:xfrm>
            <a:off x="0" y="0"/>
            <a:ext cx="34617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/>
              <a:t>ОҚЫТУДА ҚОЛДАНАТЫН ӘДІС-ТӘСІЛДЕРІМ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Оқытудың интерактивті тәсілдері;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Сын тұрғысынан ойлау;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 дифференциалды оқыту әдісі;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Диалогты оқыту әдісі;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Оқытудың тәжірибелік стратегиялары.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BilimLand</a:t>
            </a: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білім беру ресурсы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D:\флэшка\20170419_1156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11960" cy="315897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2" descr="D:\флэшка\20170419_11304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834934"/>
            <a:ext cx="5364088" cy="402306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323528" y="3573016"/>
            <a:ext cx="3384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Үш тілде білім беретін мектепалды және мектеп курсының барлық пәндерін қамтитын бір веб-сайтқа жинақталған білім қоры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1544</TotalTime>
  <Words>730</Words>
  <Application>Microsoft Office PowerPoint</Application>
  <PresentationFormat>Экран (4:3)</PresentationFormat>
  <Paragraphs>166</Paragraphs>
  <Slides>58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0" baseType="lpstr">
      <vt:lpstr>Тема Office</vt:lpstr>
      <vt:lpstr>Acrobat Document</vt:lpstr>
      <vt:lpstr>    Нахимов негізгі мектебінің физика пәнінің мұғалімі Нарбутина Айдананың әдістемелік жобасы  (өз тәжірибемнен)  </vt:lpstr>
      <vt:lpstr>Слайд 2</vt:lpstr>
      <vt:lpstr>Педагогикалық  қызметінің мақсаты:</vt:lpstr>
      <vt:lpstr>Педагогикалық мақсатқа негізделген алға қойған міндеттерім:</vt:lpstr>
      <vt:lpstr>Слайд 5</vt:lpstr>
      <vt:lpstr>Слайд 6</vt:lpstr>
      <vt:lpstr>Слайд 7</vt:lpstr>
      <vt:lpstr>ОҚЫТУДА ҚОЛДАНАТЫН ӘДІС-ТӘСІЛДЕРІМ</vt:lpstr>
      <vt:lpstr>BilimLand білім беру ресурсы</vt:lpstr>
      <vt:lpstr>Мектептегі физика курсы бойынша барлық заңдылықтарға арналған видеофрагменттер</vt:lpstr>
      <vt:lpstr>Слайд 11</vt:lpstr>
      <vt:lpstr>Слайд 12</vt:lpstr>
      <vt:lpstr>Слайд 13</vt:lpstr>
      <vt:lpstr>Слайд 14</vt:lpstr>
      <vt:lpstr>Слайд 15</vt:lpstr>
      <vt:lpstr>Слайд 16</vt:lpstr>
      <vt:lpstr>ДИАЛОГТІК ОҚЫТУ ӘДІСІ</vt:lpstr>
      <vt:lpstr>ДИФФЕРЕНЦИАЛДЫ ОҚЫТУ ӘДІСІ</vt:lpstr>
      <vt:lpstr>Слайд 19</vt:lpstr>
      <vt:lpstr>Оқытудың тәжірибелік стратегиялары</vt:lpstr>
      <vt:lpstr>Кейс-стади (case study) әдісі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Дарынды оқушыларды анықтауда қолданылатын әдістер</vt:lpstr>
      <vt:lpstr>ОҚЫТУ БАҒДАРЛАМАЛАРЫМНЫҢ НӘТИЖЕСІ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Жалағаш ауданы  №201 мектеп-лицейдің тәрбие жұмысы</dc:title>
  <dc:creator>home</dc:creator>
  <cp:lastModifiedBy>Asus</cp:lastModifiedBy>
  <cp:revision>214</cp:revision>
  <dcterms:created xsi:type="dcterms:W3CDTF">2015-12-10T09:36:22Z</dcterms:created>
  <dcterms:modified xsi:type="dcterms:W3CDTF">2017-07-20T18:48:37Z</dcterms:modified>
</cp:coreProperties>
</file>